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25.jpg" ContentType="image/jpeg"/>
  <Override PartName="/ppt/media/image26.jp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7" r:id="rId2"/>
    <p:sldId id="258" r:id="rId3"/>
    <p:sldId id="259" r:id="rId4"/>
    <p:sldId id="411" r:id="rId5"/>
    <p:sldId id="371" r:id="rId6"/>
    <p:sldId id="316" r:id="rId7"/>
    <p:sldId id="480" r:id="rId8"/>
    <p:sldId id="294" r:id="rId9"/>
    <p:sldId id="471" r:id="rId10"/>
    <p:sldId id="472" r:id="rId11"/>
    <p:sldId id="467" r:id="rId12"/>
    <p:sldId id="310" r:id="rId13"/>
    <p:sldId id="313" r:id="rId14"/>
    <p:sldId id="382" r:id="rId15"/>
    <p:sldId id="468" r:id="rId16"/>
    <p:sldId id="490" r:id="rId17"/>
    <p:sldId id="483" r:id="rId18"/>
    <p:sldId id="481" r:id="rId19"/>
    <p:sldId id="482" r:id="rId20"/>
    <p:sldId id="484" r:id="rId21"/>
    <p:sldId id="485" r:id="rId22"/>
    <p:sldId id="489" r:id="rId23"/>
    <p:sldId id="486" r:id="rId24"/>
    <p:sldId id="487" r:id="rId25"/>
    <p:sldId id="488" r:id="rId26"/>
    <p:sldId id="492" r:id="rId27"/>
    <p:sldId id="493" r:id="rId28"/>
    <p:sldId id="315"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89659" autoAdjust="0"/>
  </p:normalViewPr>
  <p:slideViewPr>
    <p:cSldViewPr snapToGrid="0">
      <p:cViewPr varScale="1">
        <p:scale>
          <a:sx n="102" d="100"/>
          <a:sy n="102" d="100"/>
        </p:scale>
        <p:origin x="954" y="108"/>
      </p:cViewPr>
      <p:guideLst/>
    </p:cSldViewPr>
  </p:slideViewPr>
  <p:outlineViewPr>
    <p:cViewPr>
      <p:scale>
        <a:sx n="33" d="100"/>
        <a:sy n="33" d="100"/>
      </p:scale>
      <p:origin x="0" y="-396"/>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BACB03-C927-47C8-AFDE-8C4A12DDCD36}" type="datetimeFigureOut">
              <a:rPr lang="zh-CN" altLang="en-US" smtClean="0"/>
              <a:t>2020/9/21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E6BFC-864A-4E4E-9ED5-AFCE69C9B256}" type="slidenum">
              <a:rPr lang="zh-CN" altLang="en-US" smtClean="0"/>
              <a:t>‹#›</a:t>
            </a:fld>
            <a:endParaRPr lang="zh-CN" altLang="en-US"/>
          </a:p>
        </p:txBody>
      </p:sp>
    </p:spTree>
    <p:extLst>
      <p:ext uri="{BB962C8B-B14F-4D97-AF65-F5344CB8AC3E}">
        <p14:creationId xmlns:p14="http://schemas.microsoft.com/office/powerpoint/2010/main" val="3863658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sz="800" dirty="0"/>
          </a:p>
        </p:txBody>
      </p:sp>
      <p:sp>
        <p:nvSpPr>
          <p:cNvPr id="4" name="灯片编号占位符 3"/>
          <p:cNvSpPr>
            <a:spLocks noGrp="1"/>
          </p:cNvSpPr>
          <p:nvPr>
            <p:ph type="sldNum" sz="quarter" idx="10"/>
          </p:nvPr>
        </p:nvSpPr>
        <p:spPr/>
        <p:txBody>
          <a:bodyPr/>
          <a:lstStyle/>
          <a:p>
            <a:fld id="{F09305A3-0866-4AD8-8541-9AEA8A231B9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9305A3-0866-4AD8-8541-9AEA8A231B94}" type="slidenum">
              <a:rPr lang="zh-CN" altLang="en-US" smtClean="0"/>
              <a:t>10</a:t>
            </a:fld>
            <a:endParaRPr lang="zh-CN" altLang="en-US"/>
          </a:p>
        </p:txBody>
      </p:sp>
    </p:spTree>
    <p:extLst>
      <p:ext uri="{BB962C8B-B14F-4D97-AF65-F5344CB8AC3E}">
        <p14:creationId xmlns:p14="http://schemas.microsoft.com/office/powerpoint/2010/main" val="1627600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9305A3-0866-4AD8-8541-9AEA8A231B94}" type="slidenum">
              <a:rPr lang="zh-CN" altLang="en-US" smtClean="0"/>
              <a:t>11</a:t>
            </a:fld>
            <a:endParaRPr lang="zh-CN" altLang="en-US"/>
          </a:p>
        </p:txBody>
      </p:sp>
    </p:spTree>
    <p:extLst>
      <p:ext uri="{BB962C8B-B14F-4D97-AF65-F5344CB8AC3E}">
        <p14:creationId xmlns:p14="http://schemas.microsoft.com/office/powerpoint/2010/main" val="710844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通过上面两张图可以看出</a:t>
            </a:r>
            <a:r>
              <a:rPr lang="en-US" altLang="zh-CN" dirty="0"/>
              <a:t>Faster R-CNN</a:t>
            </a:r>
            <a:r>
              <a:rPr lang="zh-CN" altLang="en-US" dirty="0"/>
              <a:t>由四个部分组成：</a:t>
            </a:r>
            <a:r>
              <a:rPr lang="en-US" altLang="zh-CN" dirty="0"/>
              <a:t>1</a:t>
            </a:r>
            <a:r>
              <a:rPr lang="zh-CN" altLang="en-US" dirty="0"/>
              <a:t>）卷积层</a:t>
            </a:r>
            <a:r>
              <a:rPr lang="en-US" altLang="zh-CN" dirty="0"/>
              <a:t>(conv layers)</a:t>
            </a:r>
            <a:r>
              <a:rPr lang="zh-CN" altLang="en-US" dirty="0"/>
              <a:t>，用于提取图片的特征，输入为整张图片，输出为提取出的特征称为</a:t>
            </a:r>
            <a:r>
              <a:rPr lang="en-US" altLang="zh-CN" dirty="0"/>
              <a:t>feature maps2</a:t>
            </a:r>
            <a:r>
              <a:rPr lang="zh-CN" altLang="en-US" dirty="0"/>
              <a:t>）</a:t>
            </a:r>
            <a:r>
              <a:rPr lang="en-US" altLang="zh-CN" dirty="0"/>
              <a:t>RPN</a:t>
            </a:r>
            <a:r>
              <a:rPr lang="zh-CN" altLang="en-US" dirty="0"/>
              <a:t>网络</a:t>
            </a:r>
            <a:r>
              <a:rPr lang="en-US" altLang="zh-CN" dirty="0"/>
              <a:t>(Region Proposal Network)</a:t>
            </a:r>
            <a:r>
              <a:rPr lang="zh-CN" altLang="en-US" dirty="0"/>
              <a:t>，用于推荐候选区域，这个网络是用来代替之前的</a:t>
            </a:r>
            <a:r>
              <a:rPr lang="en-US" altLang="zh-CN" dirty="0"/>
              <a:t>search selective</a:t>
            </a:r>
            <a:r>
              <a:rPr lang="zh-CN" altLang="en-US" dirty="0"/>
              <a:t>的。输入为图片</a:t>
            </a:r>
            <a:r>
              <a:rPr lang="en-US" altLang="zh-CN" dirty="0"/>
              <a:t>(</a:t>
            </a:r>
            <a:r>
              <a:rPr lang="zh-CN" altLang="en-US" dirty="0"/>
              <a:t>因为这里</a:t>
            </a:r>
            <a:r>
              <a:rPr lang="en-US" altLang="zh-CN" dirty="0"/>
              <a:t>RPN</a:t>
            </a:r>
            <a:r>
              <a:rPr lang="zh-CN" altLang="en-US" dirty="0"/>
              <a:t>网络和</a:t>
            </a:r>
            <a:r>
              <a:rPr lang="en-US" altLang="zh-CN" dirty="0"/>
              <a:t>Fast R-CNN</a:t>
            </a:r>
            <a:r>
              <a:rPr lang="zh-CN" altLang="en-US" dirty="0"/>
              <a:t>共用同一个</a:t>
            </a:r>
            <a:r>
              <a:rPr lang="en-US" altLang="zh-CN" dirty="0"/>
              <a:t>CNN</a:t>
            </a:r>
            <a:r>
              <a:rPr lang="zh-CN" altLang="en-US" dirty="0"/>
              <a:t>，所以这里输入也可以认为是</a:t>
            </a:r>
            <a:r>
              <a:rPr lang="en-US" altLang="zh-CN" dirty="0" err="1"/>
              <a:t>featrue</a:t>
            </a:r>
            <a:r>
              <a:rPr lang="en-US" altLang="zh-CN" dirty="0"/>
              <a:t> maps)</a:t>
            </a:r>
            <a:r>
              <a:rPr lang="zh-CN" altLang="en-US" dirty="0"/>
              <a:t>，输出为多个候选区域，这里的细节会在后面详细介绍。</a:t>
            </a:r>
            <a:r>
              <a:rPr lang="en-US" altLang="zh-CN" dirty="0"/>
              <a:t>3</a:t>
            </a:r>
            <a:r>
              <a:rPr lang="zh-CN" altLang="en-US" dirty="0"/>
              <a:t>）</a:t>
            </a:r>
            <a:r>
              <a:rPr lang="en-US" altLang="zh-CN" dirty="0" err="1"/>
              <a:t>RoI</a:t>
            </a:r>
            <a:r>
              <a:rPr lang="en-US" altLang="zh-CN" dirty="0"/>
              <a:t> pooling</a:t>
            </a:r>
            <a:r>
              <a:rPr lang="zh-CN" altLang="en-US" dirty="0"/>
              <a:t>，和</a:t>
            </a:r>
            <a:r>
              <a:rPr lang="en-US" altLang="zh-CN" dirty="0"/>
              <a:t>Fast R-CNN</a:t>
            </a:r>
            <a:r>
              <a:rPr lang="zh-CN" altLang="en-US" dirty="0"/>
              <a:t>一样，将不同大小的输入转换为固定长度的输出，输入输出和</a:t>
            </a:r>
            <a:r>
              <a:rPr lang="en-US" altLang="zh-CN" dirty="0" err="1"/>
              <a:t>Faste</a:t>
            </a:r>
            <a:r>
              <a:rPr lang="en-US" altLang="zh-CN" dirty="0"/>
              <a:t> R-CNN</a:t>
            </a:r>
            <a:r>
              <a:rPr lang="zh-CN" altLang="en-US" dirty="0"/>
              <a:t>中</a:t>
            </a:r>
            <a:r>
              <a:rPr lang="en-US" altLang="zh-CN" dirty="0" err="1"/>
              <a:t>RoI</a:t>
            </a:r>
            <a:r>
              <a:rPr lang="en-US" altLang="zh-CN" dirty="0"/>
              <a:t> pooling</a:t>
            </a:r>
            <a:r>
              <a:rPr lang="zh-CN" altLang="en-US" dirty="0"/>
              <a:t>一样。</a:t>
            </a:r>
            <a:r>
              <a:rPr lang="en-US" altLang="zh-CN" dirty="0"/>
              <a:t>4</a:t>
            </a:r>
            <a:r>
              <a:rPr lang="zh-CN" altLang="en-US" dirty="0"/>
              <a:t>）分类和回归，这一层的输出是最终目的，输出候选区域所属的类，和候选区域在图像中的精确位置</a:t>
            </a:r>
          </a:p>
        </p:txBody>
      </p:sp>
      <p:sp>
        <p:nvSpPr>
          <p:cNvPr id="4" name="灯片编号占位符 3"/>
          <p:cNvSpPr>
            <a:spLocks noGrp="1"/>
          </p:cNvSpPr>
          <p:nvPr>
            <p:ph type="sldNum" sz="quarter" idx="10"/>
          </p:nvPr>
        </p:nvSpPr>
        <p:spPr/>
        <p:txBody>
          <a:bodyPr/>
          <a:lstStyle/>
          <a:p>
            <a:fld id="{F09305A3-0866-4AD8-8541-9AEA8A231B94}" type="slidenum">
              <a:rPr lang="zh-CN" altLang="en-US" smtClean="0"/>
              <a:t>14</a:t>
            </a:fld>
            <a:endParaRPr lang="zh-CN" altLang="en-US"/>
          </a:p>
        </p:txBody>
      </p:sp>
    </p:spTree>
    <p:extLst>
      <p:ext uri="{BB962C8B-B14F-4D97-AF65-F5344CB8AC3E}">
        <p14:creationId xmlns:p14="http://schemas.microsoft.com/office/powerpoint/2010/main" val="479475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为了训练</a:t>
            </a:r>
            <a:r>
              <a:rPr lang="en-US" altLang="zh-CN" sz="1200" b="0" i="0" kern="1200" dirty="0">
                <a:solidFill>
                  <a:schemeClr val="tx1"/>
                </a:solidFill>
                <a:effectLst/>
                <a:latin typeface="+mn-lt"/>
                <a:ea typeface="+mn-ea"/>
                <a:cs typeface="+mn-cs"/>
              </a:rPr>
              <a:t>RPNs</a:t>
            </a:r>
            <a:r>
              <a:rPr lang="zh-CN" altLang="en-US" sz="1200" b="0" i="0" kern="1200" dirty="0">
                <a:solidFill>
                  <a:schemeClr val="tx1"/>
                </a:solidFill>
                <a:effectLst/>
                <a:latin typeface="+mn-lt"/>
                <a:ea typeface="+mn-ea"/>
                <a:cs typeface="+mn-cs"/>
              </a:rPr>
              <a:t>，我们将一个二进制类标签（是否是</a:t>
            </a:r>
            <a:r>
              <a:rPr lang="en-US" altLang="zh-CN" sz="1200" b="0" i="0" kern="1200" dirty="0">
                <a:solidFill>
                  <a:schemeClr val="tx1"/>
                </a:solidFill>
                <a:effectLst/>
                <a:latin typeface="+mn-lt"/>
                <a:ea typeface="+mn-ea"/>
                <a:cs typeface="+mn-cs"/>
              </a:rPr>
              <a:t>object</a:t>
            </a:r>
            <a:r>
              <a:rPr lang="zh-CN" altLang="en-US" sz="1200" b="0" i="0" kern="1200" dirty="0">
                <a:solidFill>
                  <a:schemeClr val="tx1"/>
                </a:solidFill>
                <a:effectLst/>
                <a:latin typeface="+mn-lt"/>
                <a:ea typeface="+mn-ea"/>
                <a:cs typeface="+mn-cs"/>
              </a:rPr>
              <a:t>）分配给每个锚点。会给这两种锚点设置成正标签：</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）跟真值框的交并比最高的。</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）跟真值框的交并比大于</a:t>
            </a:r>
            <a:r>
              <a:rPr lang="en-US" altLang="zh-CN" sz="1200" b="0" i="0" kern="1200" dirty="0">
                <a:solidFill>
                  <a:schemeClr val="tx1"/>
                </a:solidFill>
                <a:effectLst/>
                <a:latin typeface="+mn-lt"/>
                <a:ea typeface="+mn-ea"/>
                <a:cs typeface="+mn-cs"/>
              </a:rPr>
              <a:t>0.7</a:t>
            </a:r>
            <a:r>
              <a:rPr lang="zh-CN" altLang="en-US" sz="1200" b="0" i="0" kern="1200" dirty="0">
                <a:solidFill>
                  <a:schemeClr val="tx1"/>
                </a:solidFill>
                <a:effectLst/>
                <a:latin typeface="+mn-lt"/>
                <a:ea typeface="+mn-ea"/>
                <a:cs typeface="+mn-cs"/>
              </a:rPr>
              <a:t>的。因此，一个真值框可以对应多个正标签的锚点。通常第二个条件足以确定正样本，我们还用第一种情况的原因是，有的时候第二种情况找不到正样本。如果一个锚点跟所有真值框的交并比小于</a:t>
            </a:r>
            <a:r>
              <a:rPr lang="en-US" altLang="zh-CN" sz="1200" b="0" i="0" kern="1200" dirty="0">
                <a:solidFill>
                  <a:schemeClr val="tx1"/>
                </a:solidFill>
                <a:effectLst/>
                <a:latin typeface="+mn-lt"/>
                <a:ea typeface="+mn-ea"/>
                <a:cs typeface="+mn-cs"/>
              </a:rPr>
              <a:t>0.3</a:t>
            </a:r>
            <a:r>
              <a:rPr lang="zh-CN" altLang="en-US" sz="1200" b="0" i="0" kern="1200" dirty="0">
                <a:solidFill>
                  <a:schemeClr val="tx1"/>
                </a:solidFill>
                <a:effectLst/>
                <a:latin typeface="+mn-lt"/>
                <a:ea typeface="+mn-ea"/>
                <a:cs typeface="+mn-cs"/>
              </a:rPr>
              <a:t>，那马我们就把它设为负样本。正负样本之间的这些样本对训练没有贡献。</a:t>
            </a:r>
          </a:p>
          <a:p>
            <a:r>
              <a:rPr lang="zh-CN" altLang="en-US" sz="1200" b="0" i="0" kern="1200" dirty="0">
                <a:solidFill>
                  <a:schemeClr val="tx1"/>
                </a:solidFill>
                <a:effectLst/>
                <a:latin typeface="+mn-lt"/>
                <a:ea typeface="+mn-ea"/>
                <a:cs typeface="+mn-cs"/>
              </a:rPr>
              <a:t>有了这些定义，我们在</a:t>
            </a:r>
            <a:r>
              <a:rPr lang="en-US" altLang="zh-CN" sz="1200" b="0" i="0" kern="1200" dirty="0">
                <a:solidFill>
                  <a:schemeClr val="tx1"/>
                </a:solidFill>
                <a:effectLst/>
                <a:latin typeface="+mn-lt"/>
                <a:ea typeface="+mn-ea"/>
                <a:cs typeface="+mn-cs"/>
              </a:rPr>
              <a:t>fast R-CNN</a:t>
            </a:r>
            <a:r>
              <a:rPr lang="zh-CN" altLang="en-US" sz="1200" b="0" i="0" kern="1200" dirty="0">
                <a:solidFill>
                  <a:schemeClr val="tx1"/>
                </a:solidFill>
                <a:effectLst/>
                <a:latin typeface="+mn-lt"/>
                <a:ea typeface="+mn-ea"/>
                <a:cs typeface="+mn-cs"/>
              </a:rPr>
              <a:t>的多任务损失之后最小化一个目标函数，一张图片的损失函数定义为：</a:t>
            </a:r>
          </a:p>
          <a:p>
            <a:r>
              <a:rPr lang="zh-CN" altLang="en-US" sz="1200" b="0" i="0" kern="1200" dirty="0">
                <a:solidFill>
                  <a:schemeClr val="tx1"/>
                </a:solidFill>
                <a:effectLst/>
                <a:latin typeface="+mn-lt"/>
                <a:ea typeface="+mn-ea"/>
                <a:cs typeface="+mn-cs"/>
              </a:rPr>
              <a:t> </a:t>
            </a:r>
          </a:p>
          <a:p>
            <a:r>
              <a:rPr lang="en-US" altLang="zh-CN" sz="1200" b="0" i="0" kern="1200" dirty="0" err="1">
                <a:solidFill>
                  <a:schemeClr val="tx1"/>
                </a:solidFill>
                <a:effectLst/>
                <a:latin typeface="+mn-lt"/>
                <a:ea typeface="+mn-ea"/>
                <a:cs typeface="+mn-cs"/>
              </a:rPr>
              <a:t>i</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是每个小批量中锚点的序号，</a:t>
            </a:r>
            <a:r>
              <a:rPr lang="en-US"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是锚点</a:t>
            </a:r>
            <a:r>
              <a:rPr lang="en-US" altLang="zh-CN" sz="1200" b="0" i="0"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是目标的概率</a:t>
            </a:r>
            <a:r>
              <a:rPr lang="en-US"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是标签（只能是</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或</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是预测框的</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个参数，</a:t>
            </a:r>
            <a:r>
              <a:rPr lang="en-US" altLang="zh-CN" sz="1200" b="0" i="0" kern="12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是标定框的参数</a:t>
            </a:r>
            <a:r>
              <a:rPr lang="en-US" altLang="zh-CN" sz="1200" b="0" i="0" kern="1200" dirty="0" err="1">
                <a:solidFill>
                  <a:schemeClr val="tx1"/>
                </a:solidFill>
                <a:effectLst/>
                <a:latin typeface="+mn-lt"/>
                <a:ea typeface="+mn-ea"/>
                <a:cs typeface="+mn-cs"/>
              </a:rPr>
              <a:t>L</a:t>
            </a:r>
            <a:r>
              <a:rPr lang="en-US" altLang="zh-CN" sz="1200" b="0" i="0" kern="1200" baseline="-25000" dirty="0" err="1">
                <a:solidFill>
                  <a:schemeClr val="tx1"/>
                </a:solidFill>
                <a:effectLst/>
                <a:latin typeface="+mn-lt"/>
                <a:ea typeface="+mn-ea"/>
                <a:cs typeface="+mn-cs"/>
              </a:rPr>
              <a:t>cls</a:t>
            </a:r>
            <a:r>
              <a:rPr lang="zh-CN" altLang="en-US" sz="1200" b="0" i="0" kern="1200" dirty="0">
                <a:solidFill>
                  <a:schemeClr val="tx1"/>
                </a:solidFill>
                <a:effectLst/>
                <a:latin typeface="+mn-lt"/>
                <a:ea typeface="+mn-ea"/>
                <a:cs typeface="+mn-cs"/>
              </a:rPr>
              <a:t>是分类损失函数，</a:t>
            </a:r>
            <a:r>
              <a:rPr lang="en-US" altLang="zh-CN" sz="1200" b="0" i="0" kern="1200" dirty="0" err="1">
                <a:solidFill>
                  <a:schemeClr val="tx1"/>
                </a:solidFill>
                <a:effectLst/>
                <a:latin typeface="+mn-lt"/>
                <a:ea typeface="+mn-ea"/>
                <a:cs typeface="+mn-cs"/>
              </a:rPr>
              <a:t>L</a:t>
            </a:r>
            <a:r>
              <a:rPr lang="en-US" altLang="zh-CN" sz="1200" b="0" i="0" kern="1200" baseline="-25000" dirty="0" err="1">
                <a:solidFill>
                  <a:schemeClr val="tx1"/>
                </a:solidFill>
                <a:effectLst/>
                <a:latin typeface="+mn-lt"/>
                <a:ea typeface="+mn-ea"/>
                <a:cs typeface="+mn-cs"/>
              </a:rPr>
              <a:t>reg</a:t>
            </a:r>
            <a:r>
              <a:rPr lang="zh-CN" altLang="en-US" sz="1200" b="0" i="0" kern="1200" dirty="0">
                <a:solidFill>
                  <a:schemeClr val="tx1"/>
                </a:solidFill>
                <a:effectLst/>
                <a:latin typeface="+mn-lt"/>
                <a:ea typeface="+mn-ea"/>
                <a:cs typeface="+mn-cs"/>
              </a:rPr>
              <a:t>是回归损失函数</a:t>
            </a:r>
            <a:r>
              <a:rPr lang="en-US" altLang="zh-CN" sz="1200" b="0" i="0" kern="1200" dirty="0">
                <a:solidFill>
                  <a:schemeClr val="tx1"/>
                </a:solidFill>
                <a:effectLst/>
                <a:latin typeface="+mn-lt"/>
                <a:ea typeface="+mn-ea"/>
                <a:cs typeface="+mn-cs"/>
              </a:rPr>
              <a:t>p</a:t>
            </a:r>
            <a:r>
              <a:rPr lang="zh-CN" altLang="en-US" sz="1200" b="0" i="0" kern="1200" baseline="30000" dirty="0">
                <a:solidFill>
                  <a:schemeClr val="tx1"/>
                </a:solidFill>
                <a:effectLst/>
                <a:latin typeface="+mn-lt"/>
                <a:ea typeface="+mn-ea"/>
                <a:cs typeface="+mn-cs"/>
              </a:rPr>
              <a:t>*</a:t>
            </a:r>
            <a:r>
              <a:rPr lang="en-US" altLang="zh-CN" sz="1200" b="0" i="0" kern="1200" baseline="-250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L</a:t>
            </a:r>
            <a:r>
              <a:rPr lang="en-US" altLang="zh-CN" sz="1200" b="0" i="0" kern="1200" baseline="-25000" dirty="0" err="1">
                <a:solidFill>
                  <a:schemeClr val="tx1"/>
                </a:solidFill>
                <a:effectLst/>
                <a:latin typeface="+mn-lt"/>
                <a:ea typeface="+mn-ea"/>
                <a:cs typeface="+mn-cs"/>
              </a:rPr>
              <a:t>reg</a:t>
            </a:r>
            <a:r>
              <a:rPr lang="zh-CN" altLang="en-US" sz="1200" b="0" i="0" kern="1200" dirty="0">
                <a:solidFill>
                  <a:schemeClr val="tx1"/>
                </a:solidFill>
                <a:effectLst/>
                <a:latin typeface="+mn-lt"/>
                <a:ea typeface="+mn-ea"/>
                <a:cs typeface="+mn-cs"/>
              </a:rPr>
              <a:t>表示回归只对正样本进行（负样本</a:t>
            </a:r>
            <a:r>
              <a:rPr lang="en-US" altLang="zh-CN" sz="1200" b="0" i="0" kern="1200" dirty="0">
                <a:solidFill>
                  <a:schemeClr val="tx1"/>
                </a:solidFill>
                <a:effectLst/>
                <a:latin typeface="+mn-lt"/>
                <a:ea typeface="+mn-ea"/>
                <a:cs typeface="+mn-cs"/>
              </a:rPr>
              <a:t>p</a:t>
            </a:r>
            <a:r>
              <a:rPr lang="zh-CN" altLang="en-US" sz="1200" b="0" i="0" kern="1200" baseline="30000" dirty="0">
                <a:solidFill>
                  <a:schemeClr val="tx1"/>
                </a:solidFill>
                <a:effectLst/>
                <a:latin typeface="+mn-lt"/>
                <a:ea typeface="+mn-ea"/>
                <a:cs typeface="+mn-cs"/>
              </a:rPr>
              <a:t>*</a:t>
            </a:r>
            <a:r>
              <a:rPr lang="en-US" altLang="zh-CN" sz="1200" b="0" i="0" kern="1200" baseline="-25000" dirty="0" err="1">
                <a:solidFill>
                  <a:schemeClr val="tx1"/>
                </a:solidFill>
                <a:effectLst/>
                <a:latin typeface="+mn-lt"/>
                <a:ea typeface="+mn-ea"/>
                <a:cs typeface="+mn-cs"/>
              </a:rPr>
              <a:t>i</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cls</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reg</a:t>
            </a:r>
            <a:r>
              <a:rPr lang="zh-CN" altLang="en-US" sz="1200" b="0" i="0" kern="1200" dirty="0">
                <a:solidFill>
                  <a:schemeClr val="tx1"/>
                </a:solidFill>
                <a:effectLst/>
                <a:latin typeface="+mn-lt"/>
                <a:ea typeface="+mn-ea"/>
                <a:cs typeface="+mn-cs"/>
              </a:rPr>
              <a:t>分别输出</a:t>
            </a:r>
            <a:r>
              <a:rPr lang="en-US" altLang="zh-CN" sz="1200" b="0" i="0" kern="1200" dirty="0">
                <a:solidFill>
                  <a:schemeClr val="tx1"/>
                </a:solidFill>
                <a:effectLst/>
                <a:latin typeface="+mn-lt"/>
                <a:ea typeface="+mn-ea"/>
                <a:cs typeface="+mn-cs"/>
              </a:rPr>
              <a:t>p</a:t>
            </a:r>
            <a:r>
              <a:rPr lang="en-US" altLang="zh-CN" sz="1200" b="0" i="0" kern="1200" baseline="-25000" dirty="0">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和</a:t>
            </a:r>
            <a:r>
              <a:rPr lang="en-US" altLang="zh-CN" sz="1200" b="0" i="0" kern="1200" dirty="0" err="1">
                <a:solidFill>
                  <a:schemeClr val="tx1"/>
                </a:solidFill>
                <a:effectLst/>
                <a:latin typeface="+mn-lt"/>
                <a:ea typeface="+mn-ea"/>
                <a:cs typeface="+mn-cs"/>
              </a:rPr>
              <a:t>t</a:t>
            </a:r>
            <a:r>
              <a:rPr lang="en-US" altLang="zh-CN" sz="1200" b="0" i="0" kern="1200" baseline="-250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这两部分由</a:t>
            </a:r>
            <a:r>
              <a:rPr lang="en-US" altLang="zh-CN" sz="1200" b="0" i="0" kern="1200" dirty="0" err="1">
                <a:solidFill>
                  <a:schemeClr val="tx1"/>
                </a:solidFill>
                <a:effectLst/>
                <a:latin typeface="+mn-lt"/>
                <a:ea typeface="+mn-ea"/>
                <a:cs typeface="+mn-cs"/>
              </a:rPr>
              <a:t>N</a:t>
            </a:r>
            <a:r>
              <a:rPr lang="en-US" altLang="zh-CN" sz="1200" b="0" i="0" kern="1200" baseline="-25000" dirty="0" err="1">
                <a:solidFill>
                  <a:schemeClr val="tx1"/>
                </a:solidFill>
                <a:effectLst/>
                <a:latin typeface="+mn-lt"/>
                <a:ea typeface="+mn-ea"/>
                <a:cs typeface="+mn-cs"/>
              </a:rPr>
              <a:t>cls</a:t>
            </a:r>
            <a:r>
              <a:rPr lang="zh-CN" altLang="en-US" sz="1200" b="0" i="0" kern="1200" dirty="0">
                <a:solidFill>
                  <a:schemeClr val="tx1"/>
                </a:solidFill>
                <a:effectLst/>
                <a:latin typeface="+mn-lt"/>
                <a:ea typeface="+mn-ea"/>
                <a:cs typeface="+mn-cs"/>
              </a:rPr>
              <a:t>（小批量的大小决定，这里是</a:t>
            </a:r>
            <a:r>
              <a:rPr lang="en-US" altLang="zh-CN" sz="1200" b="0" i="0" kern="1200" dirty="0">
                <a:solidFill>
                  <a:schemeClr val="tx1"/>
                </a:solidFill>
                <a:effectLst/>
                <a:latin typeface="+mn-lt"/>
                <a:ea typeface="+mn-ea"/>
                <a:cs typeface="+mn-cs"/>
              </a:rPr>
              <a:t>256</a:t>
            </a:r>
            <a:r>
              <a:rPr lang="zh-CN" altLang="en-US" sz="1200" b="0" i="0" kern="1200" dirty="0">
                <a:solidFill>
                  <a:schemeClr val="tx1"/>
                </a:solidFill>
                <a:effectLst/>
                <a:latin typeface="+mn-lt"/>
                <a:ea typeface="+mn-ea"/>
                <a:cs typeface="+mn-cs"/>
              </a:rPr>
              <a:t>）和</a:t>
            </a:r>
            <a:r>
              <a:rPr lang="en-US" altLang="zh-CN" sz="1200" b="0" i="0" kern="1200" dirty="0" err="1">
                <a:solidFill>
                  <a:schemeClr val="tx1"/>
                </a:solidFill>
                <a:effectLst/>
                <a:latin typeface="+mn-lt"/>
                <a:ea typeface="+mn-ea"/>
                <a:cs typeface="+mn-cs"/>
              </a:rPr>
              <a:t>N</a:t>
            </a:r>
            <a:r>
              <a:rPr lang="en-US" altLang="zh-CN" sz="1200" b="0" i="0" kern="1200" baseline="-25000" dirty="0" err="1">
                <a:solidFill>
                  <a:schemeClr val="tx1"/>
                </a:solidFill>
                <a:effectLst/>
                <a:latin typeface="+mn-lt"/>
                <a:ea typeface="+mn-ea"/>
                <a:cs typeface="+mn-cs"/>
              </a:rPr>
              <a:t>reg</a:t>
            </a:r>
            <a:r>
              <a:rPr lang="zh-CN" altLang="en-US" sz="1200" b="0" i="0" kern="1200" dirty="0">
                <a:solidFill>
                  <a:schemeClr val="tx1"/>
                </a:solidFill>
                <a:effectLst/>
                <a:latin typeface="+mn-lt"/>
                <a:ea typeface="+mn-ea"/>
                <a:cs typeface="+mn-cs"/>
              </a:rPr>
              <a:t>（锚点位置数量决定，这里是</a:t>
            </a:r>
            <a:r>
              <a:rPr lang="en-US" altLang="zh-CN" sz="1200" b="0" i="0" kern="1200" dirty="0">
                <a:solidFill>
                  <a:schemeClr val="tx1"/>
                </a:solidFill>
                <a:effectLst/>
                <a:latin typeface="+mn-lt"/>
                <a:ea typeface="+mn-ea"/>
                <a:cs typeface="+mn-cs"/>
              </a:rPr>
              <a:t>2400</a:t>
            </a:r>
            <a:r>
              <a:rPr lang="zh-CN" altLang="en-US" sz="1200" b="0" i="0" kern="1200" dirty="0">
                <a:solidFill>
                  <a:schemeClr val="tx1"/>
                </a:solidFill>
                <a:effectLst/>
                <a:latin typeface="+mn-lt"/>
                <a:ea typeface="+mn-ea"/>
                <a:cs typeface="+mn-cs"/>
              </a:rPr>
              <a:t>）进行规范化，并通过一个平衡参数</a:t>
            </a:r>
            <a:r>
              <a:rPr lang="en-US" altLang="zh-CN" sz="1200" b="0" i="0" kern="1200" dirty="0">
                <a:solidFill>
                  <a:schemeClr val="tx1"/>
                </a:solidFill>
                <a:effectLst/>
                <a:latin typeface="+mn-lt"/>
                <a:ea typeface="+mn-ea"/>
                <a:cs typeface="+mn-cs"/>
              </a:rPr>
              <a:t>λ</a:t>
            </a:r>
            <a:r>
              <a:rPr lang="zh-CN" altLang="en-US" sz="1200" b="0" i="0" kern="1200" dirty="0">
                <a:solidFill>
                  <a:schemeClr val="tx1"/>
                </a:solidFill>
                <a:effectLst/>
                <a:latin typeface="+mn-lt"/>
                <a:ea typeface="+mn-ea"/>
                <a:cs typeface="+mn-cs"/>
              </a:rPr>
              <a:t>进行加权。默认情况下，我们设置</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，因此</a:t>
            </a:r>
            <a:r>
              <a:rPr lang="en-US" altLang="zh-CN" sz="1200" b="0" i="0" kern="1200" dirty="0" err="1">
                <a:solidFill>
                  <a:schemeClr val="tx1"/>
                </a:solidFill>
                <a:effectLst/>
                <a:latin typeface="+mn-lt"/>
                <a:ea typeface="+mn-ea"/>
                <a:cs typeface="+mn-cs"/>
              </a:rPr>
              <a:t>cls</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reg</a:t>
            </a:r>
            <a:r>
              <a:rPr lang="zh-CN" altLang="en-US" sz="1200" b="0" i="0" kern="1200" dirty="0">
                <a:solidFill>
                  <a:schemeClr val="tx1"/>
                </a:solidFill>
                <a:effectLst/>
                <a:latin typeface="+mn-lt"/>
                <a:ea typeface="+mn-ea"/>
                <a:cs typeface="+mn-cs"/>
              </a:rPr>
              <a:t>部分的权重大致相同。我们通过实验证明，结果对在大范围内</a:t>
            </a:r>
            <a:r>
              <a:rPr lang="en-US" altLang="zh-CN" sz="1200" b="0" i="0" kern="1200" dirty="0">
                <a:solidFill>
                  <a:schemeClr val="tx1"/>
                </a:solidFill>
                <a:effectLst/>
                <a:latin typeface="+mn-lt"/>
                <a:ea typeface="+mn-ea"/>
                <a:cs typeface="+mn-cs"/>
              </a:rPr>
              <a:t>λ</a:t>
            </a:r>
            <a:r>
              <a:rPr lang="zh-CN" altLang="en-US" sz="1200" b="0" i="0" kern="1200" dirty="0">
                <a:solidFill>
                  <a:schemeClr val="tx1"/>
                </a:solidFill>
                <a:effectLst/>
                <a:latin typeface="+mn-lt"/>
                <a:ea typeface="+mn-ea"/>
                <a:cs typeface="+mn-cs"/>
              </a:rPr>
              <a:t>的值不敏感。我们还注意到，上面的标准化是不需要的，可以被简化。</a:t>
            </a:r>
          </a:p>
        </p:txBody>
      </p:sp>
      <p:sp>
        <p:nvSpPr>
          <p:cNvPr id="4" name="灯片编号占位符 3"/>
          <p:cNvSpPr>
            <a:spLocks noGrp="1"/>
          </p:cNvSpPr>
          <p:nvPr>
            <p:ph type="sldNum" sz="quarter" idx="10"/>
          </p:nvPr>
        </p:nvSpPr>
        <p:spPr/>
        <p:txBody>
          <a:bodyPr/>
          <a:lstStyle/>
          <a:p>
            <a:fld id="{F09305A3-0866-4AD8-8541-9AEA8A231B94}" type="slidenum">
              <a:rPr lang="zh-CN" altLang="en-US" smtClean="0"/>
              <a:t>15</a:t>
            </a:fld>
            <a:endParaRPr lang="zh-CN" altLang="en-US"/>
          </a:p>
        </p:txBody>
      </p:sp>
    </p:spTree>
    <p:extLst>
      <p:ext uri="{BB962C8B-B14F-4D97-AF65-F5344CB8AC3E}">
        <p14:creationId xmlns:p14="http://schemas.microsoft.com/office/powerpoint/2010/main" val="309990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为了训练</a:t>
            </a:r>
            <a:r>
              <a:rPr lang="en-US" altLang="zh-CN" sz="1200" b="0" i="0" kern="1200" dirty="0">
                <a:solidFill>
                  <a:schemeClr val="tx1"/>
                </a:solidFill>
                <a:effectLst/>
                <a:latin typeface="+mn-lt"/>
                <a:ea typeface="+mn-ea"/>
                <a:cs typeface="+mn-cs"/>
              </a:rPr>
              <a:t>RPNs</a:t>
            </a:r>
            <a:r>
              <a:rPr lang="zh-CN" altLang="en-US" sz="1200" b="0" i="0" kern="1200" dirty="0">
                <a:solidFill>
                  <a:schemeClr val="tx1"/>
                </a:solidFill>
                <a:effectLst/>
                <a:latin typeface="+mn-lt"/>
                <a:ea typeface="+mn-ea"/>
                <a:cs typeface="+mn-cs"/>
              </a:rPr>
              <a:t>，我们将一个二进制类标签（是否是</a:t>
            </a:r>
            <a:r>
              <a:rPr lang="en-US" altLang="zh-CN" sz="1200" b="0" i="0" kern="1200" dirty="0">
                <a:solidFill>
                  <a:schemeClr val="tx1"/>
                </a:solidFill>
                <a:effectLst/>
                <a:latin typeface="+mn-lt"/>
                <a:ea typeface="+mn-ea"/>
                <a:cs typeface="+mn-cs"/>
              </a:rPr>
              <a:t>object</a:t>
            </a:r>
            <a:r>
              <a:rPr lang="zh-CN" altLang="en-US" sz="1200" b="0" i="0" kern="1200" dirty="0">
                <a:solidFill>
                  <a:schemeClr val="tx1"/>
                </a:solidFill>
                <a:effectLst/>
                <a:latin typeface="+mn-lt"/>
                <a:ea typeface="+mn-ea"/>
                <a:cs typeface="+mn-cs"/>
              </a:rPr>
              <a:t>）分配给每个锚点。会给这两种锚点设置成正标签：</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）跟真值框的交并比最高的。</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）跟真值框的交并比大于</a:t>
            </a:r>
            <a:r>
              <a:rPr lang="en-US" altLang="zh-CN" sz="1200" b="0" i="0" kern="1200" dirty="0">
                <a:solidFill>
                  <a:schemeClr val="tx1"/>
                </a:solidFill>
                <a:effectLst/>
                <a:latin typeface="+mn-lt"/>
                <a:ea typeface="+mn-ea"/>
                <a:cs typeface="+mn-cs"/>
              </a:rPr>
              <a:t>0.7</a:t>
            </a:r>
            <a:r>
              <a:rPr lang="zh-CN" altLang="en-US" sz="1200" b="0" i="0" kern="1200" dirty="0">
                <a:solidFill>
                  <a:schemeClr val="tx1"/>
                </a:solidFill>
                <a:effectLst/>
                <a:latin typeface="+mn-lt"/>
                <a:ea typeface="+mn-ea"/>
                <a:cs typeface="+mn-cs"/>
              </a:rPr>
              <a:t>的。因此，一个真值框可以对应多个正标签的锚点。通常第二个条件足以确定正样本，我们还用第一种情况的原因是，有的时候第二种情况找不到正样本。如果一个锚点跟所有真值框的交并比小于</a:t>
            </a:r>
            <a:r>
              <a:rPr lang="en-US" altLang="zh-CN" sz="1200" b="0" i="0" kern="1200" dirty="0">
                <a:solidFill>
                  <a:schemeClr val="tx1"/>
                </a:solidFill>
                <a:effectLst/>
                <a:latin typeface="+mn-lt"/>
                <a:ea typeface="+mn-ea"/>
                <a:cs typeface="+mn-cs"/>
              </a:rPr>
              <a:t>0.3</a:t>
            </a:r>
            <a:r>
              <a:rPr lang="zh-CN" altLang="en-US" sz="1200" b="0" i="0" kern="1200" dirty="0">
                <a:solidFill>
                  <a:schemeClr val="tx1"/>
                </a:solidFill>
                <a:effectLst/>
                <a:latin typeface="+mn-lt"/>
                <a:ea typeface="+mn-ea"/>
                <a:cs typeface="+mn-cs"/>
              </a:rPr>
              <a:t>，那马我们就把它设为负样本。正负样本之间的这些样本对训练没有贡献。</a:t>
            </a:r>
          </a:p>
          <a:p>
            <a:r>
              <a:rPr lang="zh-CN" altLang="en-US" sz="1200" b="0" i="0" kern="1200" dirty="0">
                <a:solidFill>
                  <a:schemeClr val="tx1"/>
                </a:solidFill>
                <a:effectLst/>
                <a:latin typeface="+mn-lt"/>
                <a:ea typeface="+mn-ea"/>
                <a:cs typeface="+mn-cs"/>
              </a:rPr>
              <a:t>有了这些定义，我们在</a:t>
            </a:r>
            <a:r>
              <a:rPr lang="en-US" altLang="zh-CN" sz="1200" b="0" i="0" kern="1200" dirty="0">
                <a:solidFill>
                  <a:schemeClr val="tx1"/>
                </a:solidFill>
                <a:effectLst/>
                <a:latin typeface="+mn-lt"/>
                <a:ea typeface="+mn-ea"/>
                <a:cs typeface="+mn-cs"/>
              </a:rPr>
              <a:t>fast R-CNN</a:t>
            </a:r>
            <a:r>
              <a:rPr lang="zh-CN" altLang="en-US" sz="1200" b="0" i="0" kern="1200" dirty="0">
                <a:solidFill>
                  <a:schemeClr val="tx1"/>
                </a:solidFill>
                <a:effectLst/>
                <a:latin typeface="+mn-lt"/>
                <a:ea typeface="+mn-ea"/>
                <a:cs typeface="+mn-cs"/>
              </a:rPr>
              <a:t>的多任务损失之后最小化一个目标函数，一张图片的损失函数定义为：</a:t>
            </a:r>
          </a:p>
          <a:p>
            <a:r>
              <a:rPr lang="zh-CN" altLang="en-US" sz="1200" b="0" i="0" kern="1200" dirty="0">
                <a:solidFill>
                  <a:schemeClr val="tx1"/>
                </a:solidFill>
                <a:effectLst/>
                <a:latin typeface="+mn-lt"/>
                <a:ea typeface="+mn-ea"/>
                <a:cs typeface="+mn-cs"/>
              </a:rPr>
              <a:t> </a:t>
            </a:r>
          </a:p>
          <a:p>
            <a:r>
              <a:rPr lang="en-US" altLang="zh-CN" sz="1200" b="0" i="0" kern="1200" dirty="0" err="1">
                <a:solidFill>
                  <a:schemeClr val="tx1"/>
                </a:solidFill>
                <a:effectLst/>
                <a:latin typeface="+mn-lt"/>
                <a:ea typeface="+mn-ea"/>
                <a:cs typeface="+mn-cs"/>
              </a:rPr>
              <a:t>i</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是每个小批量中锚点的序号，</a:t>
            </a:r>
            <a:r>
              <a:rPr lang="en-US"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是锚点</a:t>
            </a:r>
            <a:r>
              <a:rPr lang="en-US" altLang="zh-CN" sz="1200" b="0" i="0"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是目标的概率</a:t>
            </a:r>
            <a:r>
              <a:rPr lang="en-US"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是标签（只能是</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或</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是预测框的</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个参数，</a:t>
            </a:r>
            <a:r>
              <a:rPr lang="en-US" altLang="zh-CN" sz="1200" b="0" i="0" kern="12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是标定框的参数</a:t>
            </a:r>
            <a:r>
              <a:rPr lang="en-US" altLang="zh-CN" sz="1200" b="0" i="0" kern="1200" dirty="0" err="1">
                <a:solidFill>
                  <a:schemeClr val="tx1"/>
                </a:solidFill>
                <a:effectLst/>
                <a:latin typeface="+mn-lt"/>
                <a:ea typeface="+mn-ea"/>
                <a:cs typeface="+mn-cs"/>
              </a:rPr>
              <a:t>L</a:t>
            </a:r>
            <a:r>
              <a:rPr lang="en-US" altLang="zh-CN" sz="1200" b="0" i="0" kern="1200" baseline="-25000" dirty="0" err="1">
                <a:solidFill>
                  <a:schemeClr val="tx1"/>
                </a:solidFill>
                <a:effectLst/>
                <a:latin typeface="+mn-lt"/>
                <a:ea typeface="+mn-ea"/>
                <a:cs typeface="+mn-cs"/>
              </a:rPr>
              <a:t>cls</a:t>
            </a:r>
            <a:r>
              <a:rPr lang="zh-CN" altLang="en-US" sz="1200" b="0" i="0" kern="1200" dirty="0">
                <a:solidFill>
                  <a:schemeClr val="tx1"/>
                </a:solidFill>
                <a:effectLst/>
                <a:latin typeface="+mn-lt"/>
                <a:ea typeface="+mn-ea"/>
                <a:cs typeface="+mn-cs"/>
              </a:rPr>
              <a:t>是分类损失函数，</a:t>
            </a:r>
            <a:r>
              <a:rPr lang="en-US" altLang="zh-CN" sz="1200" b="0" i="0" kern="1200" dirty="0" err="1">
                <a:solidFill>
                  <a:schemeClr val="tx1"/>
                </a:solidFill>
                <a:effectLst/>
                <a:latin typeface="+mn-lt"/>
                <a:ea typeface="+mn-ea"/>
                <a:cs typeface="+mn-cs"/>
              </a:rPr>
              <a:t>L</a:t>
            </a:r>
            <a:r>
              <a:rPr lang="en-US" altLang="zh-CN" sz="1200" b="0" i="0" kern="1200" baseline="-25000" dirty="0" err="1">
                <a:solidFill>
                  <a:schemeClr val="tx1"/>
                </a:solidFill>
                <a:effectLst/>
                <a:latin typeface="+mn-lt"/>
                <a:ea typeface="+mn-ea"/>
                <a:cs typeface="+mn-cs"/>
              </a:rPr>
              <a:t>reg</a:t>
            </a:r>
            <a:r>
              <a:rPr lang="zh-CN" altLang="en-US" sz="1200" b="0" i="0" kern="1200" dirty="0">
                <a:solidFill>
                  <a:schemeClr val="tx1"/>
                </a:solidFill>
                <a:effectLst/>
                <a:latin typeface="+mn-lt"/>
                <a:ea typeface="+mn-ea"/>
                <a:cs typeface="+mn-cs"/>
              </a:rPr>
              <a:t>是回归损失函数</a:t>
            </a:r>
            <a:r>
              <a:rPr lang="en-US" altLang="zh-CN" sz="1200" b="0" i="0" kern="1200" dirty="0">
                <a:solidFill>
                  <a:schemeClr val="tx1"/>
                </a:solidFill>
                <a:effectLst/>
                <a:latin typeface="+mn-lt"/>
                <a:ea typeface="+mn-ea"/>
                <a:cs typeface="+mn-cs"/>
              </a:rPr>
              <a:t>p</a:t>
            </a:r>
            <a:r>
              <a:rPr lang="zh-CN" altLang="en-US" sz="1200" b="0" i="0" kern="1200" baseline="30000" dirty="0">
                <a:solidFill>
                  <a:schemeClr val="tx1"/>
                </a:solidFill>
                <a:effectLst/>
                <a:latin typeface="+mn-lt"/>
                <a:ea typeface="+mn-ea"/>
                <a:cs typeface="+mn-cs"/>
              </a:rPr>
              <a:t>*</a:t>
            </a:r>
            <a:r>
              <a:rPr lang="en-US" altLang="zh-CN" sz="1200" b="0" i="0" kern="1200" baseline="-250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L</a:t>
            </a:r>
            <a:r>
              <a:rPr lang="en-US" altLang="zh-CN" sz="1200" b="0" i="0" kern="1200" baseline="-25000" dirty="0" err="1">
                <a:solidFill>
                  <a:schemeClr val="tx1"/>
                </a:solidFill>
                <a:effectLst/>
                <a:latin typeface="+mn-lt"/>
                <a:ea typeface="+mn-ea"/>
                <a:cs typeface="+mn-cs"/>
              </a:rPr>
              <a:t>reg</a:t>
            </a:r>
            <a:r>
              <a:rPr lang="zh-CN" altLang="en-US" sz="1200" b="0" i="0" kern="1200" dirty="0">
                <a:solidFill>
                  <a:schemeClr val="tx1"/>
                </a:solidFill>
                <a:effectLst/>
                <a:latin typeface="+mn-lt"/>
                <a:ea typeface="+mn-ea"/>
                <a:cs typeface="+mn-cs"/>
              </a:rPr>
              <a:t>表示回归只对正样本进行（负样本</a:t>
            </a:r>
            <a:r>
              <a:rPr lang="en-US" altLang="zh-CN" sz="1200" b="0" i="0" kern="1200" dirty="0">
                <a:solidFill>
                  <a:schemeClr val="tx1"/>
                </a:solidFill>
                <a:effectLst/>
                <a:latin typeface="+mn-lt"/>
                <a:ea typeface="+mn-ea"/>
                <a:cs typeface="+mn-cs"/>
              </a:rPr>
              <a:t>p</a:t>
            </a:r>
            <a:r>
              <a:rPr lang="zh-CN" altLang="en-US" sz="1200" b="0" i="0" kern="1200" baseline="30000" dirty="0">
                <a:solidFill>
                  <a:schemeClr val="tx1"/>
                </a:solidFill>
                <a:effectLst/>
                <a:latin typeface="+mn-lt"/>
                <a:ea typeface="+mn-ea"/>
                <a:cs typeface="+mn-cs"/>
              </a:rPr>
              <a:t>*</a:t>
            </a:r>
            <a:r>
              <a:rPr lang="en-US" altLang="zh-CN" sz="1200" b="0" i="0" kern="1200" baseline="-25000" dirty="0" err="1">
                <a:solidFill>
                  <a:schemeClr val="tx1"/>
                </a:solidFill>
                <a:effectLst/>
                <a:latin typeface="+mn-lt"/>
                <a:ea typeface="+mn-ea"/>
                <a:cs typeface="+mn-cs"/>
              </a:rPr>
              <a:t>i</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cls</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reg</a:t>
            </a:r>
            <a:r>
              <a:rPr lang="zh-CN" altLang="en-US" sz="1200" b="0" i="0" kern="1200" dirty="0">
                <a:solidFill>
                  <a:schemeClr val="tx1"/>
                </a:solidFill>
                <a:effectLst/>
                <a:latin typeface="+mn-lt"/>
                <a:ea typeface="+mn-ea"/>
                <a:cs typeface="+mn-cs"/>
              </a:rPr>
              <a:t>分别输出</a:t>
            </a:r>
            <a:r>
              <a:rPr lang="en-US" altLang="zh-CN" sz="1200" b="0" i="0" kern="1200" dirty="0">
                <a:solidFill>
                  <a:schemeClr val="tx1"/>
                </a:solidFill>
                <a:effectLst/>
                <a:latin typeface="+mn-lt"/>
                <a:ea typeface="+mn-ea"/>
                <a:cs typeface="+mn-cs"/>
              </a:rPr>
              <a:t>p</a:t>
            </a:r>
            <a:r>
              <a:rPr lang="en-US" altLang="zh-CN" sz="1200" b="0" i="0" kern="1200" baseline="-25000" dirty="0">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和</a:t>
            </a:r>
            <a:r>
              <a:rPr lang="en-US" altLang="zh-CN" sz="1200" b="0" i="0" kern="1200" dirty="0" err="1">
                <a:solidFill>
                  <a:schemeClr val="tx1"/>
                </a:solidFill>
                <a:effectLst/>
                <a:latin typeface="+mn-lt"/>
                <a:ea typeface="+mn-ea"/>
                <a:cs typeface="+mn-cs"/>
              </a:rPr>
              <a:t>t</a:t>
            </a:r>
            <a:r>
              <a:rPr lang="en-US" altLang="zh-CN" sz="1200" b="0" i="0" kern="1200" baseline="-250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这两部分由</a:t>
            </a:r>
            <a:r>
              <a:rPr lang="en-US" altLang="zh-CN" sz="1200" b="0" i="0" kern="1200" dirty="0" err="1">
                <a:solidFill>
                  <a:schemeClr val="tx1"/>
                </a:solidFill>
                <a:effectLst/>
                <a:latin typeface="+mn-lt"/>
                <a:ea typeface="+mn-ea"/>
                <a:cs typeface="+mn-cs"/>
              </a:rPr>
              <a:t>N</a:t>
            </a:r>
            <a:r>
              <a:rPr lang="en-US" altLang="zh-CN" sz="1200" b="0" i="0" kern="1200" baseline="-25000" dirty="0" err="1">
                <a:solidFill>
                  <a:schemeClr val="tx1"/>
                </a:solidFill>
                <a:effectLst/>
                <a:latin typeface="+mn-lt"/>
                <a:ea typeface="+mn-ea"/>
                <a:cs typeface="+mn-cs"/>
              </a:rPr>
              <a:t>cls</a:t>
            </a:r>
            <a:r>
              <a:rPr lang="zh-CN" altLang="en-US" sz="1200" b="0" i="0" kern="1200" dirty="0">
                <a:solidFill>
                  <a:schemeClr val="tx1"/>
                </a:solidFill>
                <a:effectLst/>
                <a:latin typeface="+mn-lt"/>
                <a:ea typeface="+mn-ea"/>
                <a:cs typeface="+mn-cs"/>
              </a:rPr>
              <a:t>（小批量的大小决定，这里是</a:t>
            </a:r>
            <a:r>
              <a:rPr lang="en-US" altLang="zh-CN" sz="1200" b="0" i="0" kern="1200" dirty="0">
                <a:solidFill>
                  <a:schemeClr val="tx1"/>
                </a:solidFill>
                <a:effectLst/>
                <a:latin typeface="+mn-lt"/>
                <a:ea typeface="+mn-ea"/>
                <a:cs typeface="+mn-cs"/>
              </a:rPr>
              <a:t>256</a:t>
            </a:r>
            <a:r>
              <a:rPr lang="zh-CN" altLang="en-US" sz="1200" b="0" i="0" kern="1200" dirty="0">
                <a:solidFill>
                  <a:schemeClr val="tx1"/>
                </a:solidFill>
                <a:effectLst/>
                <a:latin typeface="+mn-lt"/>
                <a:ea typeface="+mn-ea"/>
                <a:cs typeface="+mn-cs"/>
              </a:rPr>
              <a:t>）和</a:t>
            </a:r>
            <a:r>
              <a:rPr lang="en-US" altLang="zh-CN" sz="1200" b="0" i="0" kern="1200" dirty="0" err="1">
                <a:solidFill>
                  <a:schemeClr val="tx1"/>
                </a:solidFill>
                <a:effectLst/>
                <a:latin typeface="+mn-lt"/>
                <a:ea typeface="+mn-ea"/>
                <a:cs typeface="+mn-cs"/>
              </a:rPr>
              <a:t>N</a:t>
            </a:r>
            <a:r>
              <a:rPr lang="en-US" altLang="zh-CN" sz="1200" b="0" i="0" kern="1200" baseline="-25000" dirty="0" err="1">
                <a:solidFill>
                  <a:schemeClr val="tx1"/>
                </a:solidFill>
                <a:effectLst/>
                <a:latin typeface="+mn-lt"/>
                <a:ea typeface="+mn-ea"/>
                <a:cs typeface="+mn-cs"/>
              </a:rPr>
              <a:t>reg</a:t>
            </a:r>
            <a:r>
              <a:rPr lang="zh-CN" altLang="en-US" sz="1200" b="0" i="0" kern="1200" dirty="0">
                <a:solidFill>
                  <a:schemeClr val="tx1"/>
                </a:solidFill>
                <a:effectLst/>
                <a:latin typeface="+mn-lt"/>
                <a:ea typeface="+mn-ea"/>
                <a:cs typeface="+mn-cs"/>
              </a:rPr>
              <a:t>（锚点位置数量决定，这里是</a:t>
            </a:r>
            <a:r>
              <a:rPr lang="en-US" altLang="zh-CN" sz="1200" b="0" i="0" kern="1200" dirty="0">
                <a:solidFill>
                  <a:schemeClr val="tx1"/>
                </a:solidFill>
                <a:effectLst/>
                <a:latin typeface="+mn-lt"/>
                <a:ea typeface="+mn-ea"/>
                <a:cs typeface="+mn-cs"/>
              </a:rPr>
              <a:t>2400</a:t>
            </a:r>
            <a:r>
              <a:rPr lang="zh-CN" altLang="en-US" sz="1200" b="0" i="0" kern="1200" dirty="0">
                <a:solidFill>
                  <a:schemeClr val="tx1"/>
                </a:solidFill>
                <a:effectLst/>
                <a:latin typeface="+mn-lt"/>
                <a:ea typeface="+mn-ea"/>
                <a:cs typeface="+mn-cs"/>
              </a:rPr>
              <a:t>）进行规范化，并通过一个平衡参数</a:t>
            </a:r>
            <a:r>
              <a:rPr lang="en-US" altLang="zh-CN" sz="1200" b="0" i="0" kern="1200" dirty="0">
                <a:solidFill>
                  <a:schemeClr val="tx1"/>
                </a:solidFill>
                <a:effectLst/>
                <a:latin typeface="+mn-lt"/>
                <a:ea typeface="+mn-ea"/>
                <a:cs typeface="+mn-cs"/>
              </a:rPr>
              <a:t>λ</a:t>
            </a:r>
            <a:r>
              <a:rPr lang="zh-CN" altLang="en-US" sz="1200" b="0" i="0" kern="1200" dirty="0">
                <a:solidFill>
                  <a:schemeClr val="tx1"/>
                </a:solidFill>
                <a:effectLst/>
                <a:latin typeface="+mn-lt"/>
                <a:ea typeface="+mn-ea"/>
                <a:cs typeface="+mn-cs"/>
              </a:rPr>
              <a:t>进行加权。默认情况下，我们设置</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，因此</a:t>
            </a:r>
            <a:r>
              <a:rPr lang="en-US" altLang="zh-CN" sz="1200" b="0" i="0" kern="1200" dirty="0" err="1">
                <a:solidFill>
                  <a:schemeClr val="tx1"/>
                </a:solidFill>
                <a:effectLst/>
                <a:latin typeface="+mn-lt"/>
                <a:ea typeface="+mn-ea"/>
                <a:cs typeface="+mn-cs"/>
              </a:rPr>
              <a:t>cls</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reg</a:t>
            </a:r>
            <a:r>
              <a:rPr lang="zh-CN" altLang="en-US" sz="1200" b="0" i="0" kern="1200" dirty="0">
                <a:solidFill>
                  <a:schemeClr val="tx1"/>
                </a:solidFill>
                <a:effectLst/>
                <a:latin typeface="+mn-lt"/>
                <a:ea typeface="+mn-ea"/>
                <a:cs typeface="+mn-cs"/>
              </a:rPr>
              <a:t>部分的权重大致相同。我们通过实验证明，结果对在大范围内</a:t>
            </a:r>
            <a:r>
              <a:rPr lang="en-US" altLang="zh-CN" sz="1200" b="0" i="0" kern="1200" dirty="0">
                <a:solidFill>
                  <a:schemeClr val="tx1"/>
                </a:solidFill>
                <a:effectLst/>
                <a:latin typeface="+mn-lt"/>
                <a:ea typeface="+mn-ea"/>
                <a:cs typeface="+mn-cs"/>
              </a:rPr>
              <a:t>λ</a:t>
            </a:r>
            <a:r>
              <a:rPr lang="zh-CN" altLang="en-US" sz="1200" b="0" i="0" kern="1200" dirty="0">
                <a:solidFill>
                  <a:schemeClr val="tx1"/>
                </a:solidFill>
                <a:effectLst/>
                <a:latin typeface="+mn-lt"/>
                <a:ea typeface="+mn-ea"/>
                <a:cs typeface="+mn-cs"/>
              </a:rPr>
              <a:t>的值不敏感。我们还注意到，上面的标准化是不需要的，可以被简化。</a:t>
            </a:r>
          </a:p>
        </p:txBody>
      </p:sp>
      <p:sp>
        <p:nvSpPr>
          <p:cNvPr id="4" name="灯片编号占位符 3"/>
          <p:cNvSpPr>
            <a:spLocks noGrp="1"/>
          </p:cNvSpPr>
          <p:nvPr>
            <p:ph type="sldNum" sz="quarter" idx="10"/>
          </p:nvPr>
        </p:nvSpPr>
        <p:spPr/>
        <p:txBody>
          <a:bodyPr/>
          <a:lstStyle/>
          <a:p>
            <a:fld id="{F09305A3-0866-4AD8-8541-9AEA8A231B94}" type="slidenum">
              <a:rPr lang="zh-CN" altLang="en-US" smtClean="0"/>
              <a:t>16</a:t>
            </a:fld>
            <a:endParaRPr lang="zh-CN" altLang="en-US"/>
          </a:p>
        </p:txBody>
      </p:sp>
    </p:spTree>
    <p:extLst>
      <p:ext uri="{BB962C8B-B14F-4D97-AF65-F5344CB8AC3E}">
        <p14:creationId xmlns:p14="http://schemas.microsoft.com/office/powerpoint/2010/main" val="3396614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652198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41662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493913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9305A3-0866-4AD8-8541-9AEA8A231B94}"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首先照片会按照不同的缩放比例，缩放成不同大小的图片，形成图片的特征金字塔。</a:t>
            </a:r>
          </a:p>
          <a:p>
            <a:r>
              <a:rPr lang="zh-CN" altLang="en-US"/>
              <a:t>PNet主要获得了人脸区域的候选窗口和边界框的回归向量。并用该边界框做回归，对候选窗口进行校准，然后通过非极大值抑制（NMS）来合并高度重叠的候选框。</a:t>
            </a:r>
          </a:p>
          <a:p>
            <a:r>
              <a:rPr lang="zh-CN" altLang="en-US"/>
              <a:t>RNet将经过PNet的候选框在RNet网络中训练，然后利用边界框的回归值微调候选窗体，再利用NMS去除重叠窗体。</a:t>
            </a:r>
          </a:p>
          <a:p>
            <a:r>
              <a:rPr lang="zh-CN" altLang="en-US"/>
              <a:t>ONet功能与RNet作用类似，只是在去除重叠候选窗口的同时，同时显示五个人脸关键点定位。</a:t>
            </a:r>
          </a:p>
          <a:p>
            <a:endParaRPr lang="zh-CN" altLang="en-US"/>
          </a:p>
          <a:p>
            <a:r>
              <a:rPr lang="zh-CN" altLang="en-US"/>
              <a:t>该训练网络的输入是一个12*12大小的图片，所以训练前需要生成PNet网络的训练数据。训练数据可以通过和Guarantee True Box的IOU的计算生成一系列的bounding box。可以通过滑动窗口或者随机采样的方法获取训练数据，训练数据分为三种正样本，负样本，中间样本。其中正阳本是生成的滑动窗口和Guarantee True Box的IOU大于0.65，负样本是IOU小于0.3，中间样本是IOU大于0.4小于0.65。</a:t>
            </a:r>
          </a:p>
          <a:p>
            <a:r>
              <a:rPr lang="zh-CN" altLang="en-US"/>
              <a:t>然后把bounding box resize成12*12大小的图片，转换成12*12*3的结构，生成PNet网络的训练数据。训练数据通过10个3*3*3的卷积核 ，2*2 的Max Pooling（stride=2）操作，生成10个5*5的特征图。接着通过16个3*3*10的卷积核，生成16个3*3的特征图。接着通过32个3*3*16的卷积核，生成32个1*1的特征图。最后针对32个1*1的特征图，可以通过2个1*1*32的卷积核，生成2个1*1的特征图用于分类；4个1*1*32的卷积核，生成4个1*1的特征图用于回归框判断；10个1*1*32的卷积核，生成10个1*1的特征图用于人脸轮廓点的判断。</a:t>
            </a:r>
          </a:p>
          <a:p>
            <a:endParaRPr lang="zh-CN" altLang="en-US"/>
          </a:p>
          <a:p>
            <a:r>
              <a:rPr lang="zh-CN" altLang="en-US"/>
              <a:t>模型输入为24*24大小的图片，通过28个3*3*3的卷积核和3*3（stride=2）的max pooling后生成28个11*11的特征图；通过48个3*3*28的卷积核和3*3（stride=2）的max pooling后生成48个4*4的特征图；通过64个2*2*48的卷积核后，生成64个3*3的特征图；把3*3*64的特征图转换为128大小的全连接层；对回归框分类问题转换为大小为2的全连接层；对bounding box的位置回归问题，转换为大小为4的全连接层；对人脸轮廓关键点转换为大小为10的全连接层。</a:t>
            </a:r>
          </a:p>
          <a:p>
            <a:endParaRPr lang="zh-CN" altLang="en-US"/>
          </a:p>
          <a:p>
            <a:r>
              <a:rPr lang="zh-CN" altLang="en-US"/>
              <a:t>模型输入是一个48*48*3大小的图片，通过32个3*3*3的卷积核和3*3（stride=2）的max pooling后转换为32个23*23的特征图；通过64个3*3*32的卷积核和3*3（stride=2）的max pooling后转换为64个10*10的特征图；通过64个3*3*64的卷积核和3*3（stride=2）的max pooling后转换为64个4*4的特征图；通过128个2*2*64的卷积核转换为128个3*3的特征图；通过全链接操作转换为256大小的全链接层；最好生成大小为2的回归框分类特征；大小为4的回归框位置的回归特征；大小为10的人脸轮廓位置回归特征。</a:t>
            </a:r>
          </a:p>
        </p:txBody>
      </p:sp>
      <p:sp>
        <p:nvSpPr>
          <p:cNvPr id="4" name="灯片编号占位符 3"/>
          <p:cNvSpPr>
            <a:spLocks noGrp="1"/>
          </p:cNvSpPr>
          <p:nvPr>
            <p:ph type="sldNum" sz="quarter" idx="10"/>
          </p:nvPr>
        </p:nvSpPr>
        <p:spPr/>
        <p:txBody>
          <a:bodyPr/>
          <a:lstStyle/>
          <a:p>
            <a:fld id="{F09305A3-0866-4AD8-8541-9AEA8A231B94}" type="slidenum">
              <a:rPr lang="zh-CN" altLang="en-US" smtClean="0"/>
              <a:t>20</a:t>
            </a:fld>
            <a:endParaRPr lang="zh-CN" altLang="en-US"/>
          </a:p>
        </p:txBody>
      </p:sp>
    </p:spTree>
    <p:extLst>
      <p:ext uri="{BB962C8B-B14F-4D97-AF65-F5344CB8AC3E}">
        <p14:creationId xmlns:p14="http://schemas.microsoft.com/office/powerpoint/2010/main" val="2378309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9305A3-0866-4AD8-8541-9AEA8A231B94}" type="slidenum">
              <a:rPr lang="zh-CN" altLang="en-US" smtClean="0"/>
              <a:t>21</a:t>
            </a:fld>
            <a:endParaRPr lang="zh-CN" altLang="en-US"/>
          </a:p>
        </p:txBody>
      </p:sp>
    </p:spTree>
    <p:extLst>
      <p:ext uri="{BB962C8B-B14F-4D97-AF65-F5344CB8AC3E}">
        <p14:creationId xmlns:p14="http://schemas.microsoft.com/office/powerpoint/2010/main" val="3609739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057678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036080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890166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9305A3-0866-4AD8-8541-9AEA8A231B94}" type="slidenum">
              <a:rPr lang="zh-CN" altLang="en-US" smtClean="0"/>
              <a:t>25</a:t>
            </a:fld>
            <a:endParaRPr lang="zh-CN" altLang="en-US"/>
          </a:p>
        </p:txBody>
      </p:sp>
    </p:spTree>
    <p:extLst>
      <p:ext uri="{BB962C8B-B14F-4D97-AF65-F5344CB8AC3E}">
        <p14:creationId xmlns:p14="http://schemas.microsoft.com/office/powerpoint/2010/main" val="483438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9305A3-0866-4AD8-8541-9AEA8A231B94}" type="slidenum">
              <a:rPr lang="zh-CN" altLang="en-US" smtClean="0"/>
              <a:t>26</a:t>
            </a:fld>
            <a:endParaRPr lang="zh-CN" altLang="en-US"/>
          </a:p>
        </p:txBody>
      </p:sp>
    </p:spTree>
    <p:extLst>
      <p:ext uri="{BB962C8B-B14F-4D97-AF65-F5344CB8AC3E}">
        <p14:creationId xmlns:p14="http://schemas.microsoft.com/office/powerpoint/2010/main" val="565038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9305A3-0866-4AD8-8541-9AEA8A231B94}" type="slidenum">
              <a:rPr lang="zh-CN" altLang="en-US" smtClean="0"/>
              <a:t>27</a:t>
            </a:fld>
            <a:endParaRPr lang="zh-CN" altLang="en-US"/>
          </a:p>
        </p:txBody>
      </p:sp>
    </p:spTree>
    <p:extLst>
      <p:ext uri="{BB962C8B-B14F-4D97-AF65-F5344CB8AC3E}">
        <p14:creationId xmlns:p14="http://schemas.microsoft.com/office/powerpoint/2010/main" val="3277301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9305A3-0866-4AD8-8541-9AEA8A231B94}" type="slidenum">
              <a:rPr lang="zh-CN" altLang="en-US" smtClean="0"/>
              <a:t>28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9305A3-0866-4AD8-8541-9AEA8A231B94}"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目前国内关于食品安全监管平台的解决方案很多，但是大多只注重于食材溯源以及视频监控，很少涉及到违规行为的检测上报，且智能检测的内容也相对较少，现有的食品安全监督平台中几乎没有对抽烟、手套等这类异常行为进行检测。</a:t>
            </a:r>
            <a:endParaRPr lang="zh-CN" altLang="en-US" dirty="0"/>
          </a:p>
        </p:txBody>
      </p:sp>
      <p:sp>
        <p:nvSpPr>
          <p:cNvPr id="4" name="灯片编号占位符 3"/>
          <p:cNvSpPr>
            <a:spLocks noGrp="1"/>
          </p:cNvSpPr>
          <p:nvPr>
            <p:ph type="sldNum" sz="quarter" idx="10"/>
          </p:nvPr>
        </p:nvSpPr>
        <p:spPr/>
        <p:txBody>
          <a:bodyPr/>
          <a:lstStyle/>
          <a:p>
            <a:fld id="{F09305A3-0866-4AD8-8541-9AEA8A231B94}"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9305A3-0866-4AD8-8541-9AEA8A231B94}" type="slidenum">
              <a:rPr lang="zh-CN" altLang="en-US" smtClean="0"/>
              <a:t>5</a:t>
            </a:fld>
            <a:endParaRPr lang="zh-CN" altLang="en-US"/>
          </a:p>
        </p:txBody>
      </p:sp>
    </p:spTree>
    <p:extLst>
      <p:ext uri="{BB962C8B-B14F-4D97-AF65-F5344CB8AC3E}">
        <p14:creationId xmlns:p14="http://schemas.microsoft.com/office/powerpoint/2010/main" val="2365130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9305A3-0866-4AD8-8541-9AEA8A231B94}"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9305A3-0866-4AD8-8541-9AEA8A231B94}" type="slidenum">
              <a:rPr lang="zh-CN" altLang="en-US" smtClean="0"/>
              <a:t>7</a:t>
            </a:fld>
            <a:endParaRPr lang="zh-CN" altLang="en-US"/>
          </a:p>
        </p:txBody>
      </p:sp>
    </p:spTree>
    <p:extLst>
      <p:ext uri="{BB962C8B-B14F-4D97-AF65-F5344CB8AC3E}">
        <p14:creationId xmlns:p14="http://schemas.microsoft.com/office/powerpoint/2010/main" val="3877680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9305A3-0866-4AD8-8541-9AEA8A231B94}"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9305A3-0866-4AD8-8541-9AEA8A231B94}" type="slidenum">
              <a:rPr lang="zh-CN" altLang="en-US" smtClean="0"/>
              <a:t>9</a:t>
            </a:fld>
            <a:endParaRPr lang="zh-CN" altLang="en-US"/>
          </a:p>
        </p:txBody>
      </p:sp>
    </p:spTree>
    <p:extLst>
      <p:ext uri="{BB962C8B-B14F-4D97-AF65-F5344CB8AC3E}">
        <p14:creationId xmlns:p14="http://schemas.microsoft.com/office/powerpoint/2010/main" val="4066476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AC2FC0-D553-4AFC-98F3-52012A7FAA6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5D037BC-825D-42DE-AF6A-2DACC6F132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863209-A896-4824-B4DA-78C23E2D8297}"/>
              </a:ext>
            </a:extLst>
          </p:cNvPr>
          <p:cNvSpPr>
            <a:spLocks noGrp="1"/>
          </p:cNvSpPr>
          <p:nvPr>
            <p:ph type="dt" sz="half" idx="10"/>
          </p:nvPr>
        </p:nvSpPr>
        <p:spPr/>
        <p:txBody>
          <a:bodyPr/>
          <a:lstStyle/>
          <a:p>
            <a:fld id="{17A37908-1B3A-470C-849A-0CC5FB8BFFDF}" type="datetimeFigureOut">
              <a:rPr lang="zh-CN" altLang="en-US" smtClean="0"/>
              <a:t>2020/9/21</a:t>
            </a:fld>
            <a:endParaRPr lang="zh-CN" altLang="en-US"/>
          </a:p>
        </p:txBody>
      </p:sp>
      <p:sp>
        <p:nvSpPr>
          <p:cNvPr id="5" name="页脚占位符 4">
            <a:extLst>
              <a:ext uri="{FF2B5EF4-FFF2-40B4-BE49-F238E27FC236}">
                <a16:creationId xmlns:a16="http://schemas.microsoft.com/office/drawing/2014/main" id="{F5A8A486-CB3C-45DF-B2C3-1189E51BFDD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70B6FA-831A-4E1E-80FB-C4E98CC3313A}"/>
              </a:ext>
            </a:extLst>
          </p:cNvPr>
          <p:cNvSpPr>
            <a:spLocks noGrp="1"/>
          </p:cNvSpPr>
          <p:nvPr>
            <p:ph type="sldNum" sz="quarter" idx="12"/>
          </p:nvPr>
        </p:nvSpPr>
        <p:spPr/>
        <p:txBody>
          <a:bodyPr/>
          <a:lstStyle/>
          <a:p>
            <a:fld id="{882C8F25-B225-49CD-B6EE-5870CC376479}" type="slidenum">
              <a:rPr lang="zh-CN" altLang="en-US" smtClean="0"/>
              <a:t>‹#›</a:t>
            </a:fld>
            <a:endParaRPr lang="zh-CN" altLang="en-US"/>
          </a:p>
        </p:txBody>
      </p:sp>
    </p:spTree>
    <p:extLst>
      <p:ext uri="{BB962C8B-B14F-4D97-AF65-F5344CB8AC3E}">
        <p14:creationId xmlns:p14="http://schemas.microsoft.com/office/powerpoint/2010/main" val="1358523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72EBC-CA8D-467E-885B-99178AEE13D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1548978-28AE-4D35-8162-5EC0610FA12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F55ED83-68A5-45C1-A41D-3422680885B2}"/>
              </a:ext>
            </a:extLst>
          </p:cNvPr>
          <p:cNvSpPr>
            <a:spLocks noGrp="1"/>
          </p:cNvSpPr>
          <p:nvPr>
            <p:ph type="dt" sz="half" idx="10"/>
          </p:nvPr>
        </p:nvSpPr>
        <p:spPr/>
        <p:txBody>
          <a:bodyPr/>
          <a:lstStyle/>
          <a:p>
            <a:fld id="{17A37908-1B3A-470C-849A-0CC5FB8BFFDF}" type="datetimeFigureOut">
              <a:rPr lang="zh-CN" altLang="en-US" smtClean="0"/>
              <a:t>2020/9/21</a:t>
            </a:fld>
            <a:endParaRPr lang="zh-CN" altLang="en-US"/>
          </a:p>
        </p:txBody>
      </p:sp>
      <p:sp>
        <p:nvSpPr>
          <p:cNvPr id="5" name="页脚占位符 4">
            <a:extLst>
              <a:ext uri="{FF2B5EF4-FFF2-40B4-BE49-F238E27FC236}">
                <a16:creationId xmlns:a16="http://schemas.microsoft.com/office/drawing/2014/main" id="{E6C8D3DC-A90C-4649-B92D-A6B67854EED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45D5EA-4C09-4C9C-8E94-36F8E4B116AA}"/>
              </a:ext>
            </a:extLst>
          </p:cNvPr>
          <p:cNvSpPr>
            <a:spLocks noGrp="1"/>
          </p:cNvSpPr>
          <p:nvPr>
            <p:ph type="sldNum" sz="quarter" idx="12"/>
          </p:nvPr>
        </p:nvSpPr>
        <p:spPr/>
        <p:txBody>
          <a:bodyPr/>
          <a:lstStyle/>
          <a:p>
            <a:fld id="{882C8F25-B225-49CD-B6EE-5870CC376479}" type="slidenum">
              <a:rPr lang="zh-CN" altLang="en-US" smtClean="0"/>
              <a:t>‹#›</a:t>
            </a:fld>
            <a:endParaRPr lang="zh-CN" altLang="en-US"/>
          </a:p>
        </p:txBody>
      </p:sp>
    </p:spTree>
    <p:extLst>
      <p:ext uri="{BB962C8B-B14F-4D97-AF65-F5344CB8AC3E}">
        <p14:creationId xmlns:p14="http://schemas.microsoft.com/office/powerpoint/2010/main" val="567606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020AD26-19B6-4461-975E-FA8AF49DC48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575659-C648-4B2A-98F7-289728EF9973}"/>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6DCC3E3-12EC-4F08-88B5-E767C227D34A}"/>
              </a:ext>
            </a:extLst>
          </p:cNvPr>
          <p:cNvSpPr>
            <a:spLocks noGrp="1"/>
          </p:cNvSpPr>
          <p:nvPr>
            <p:ph type="dt" sz="half" idx="10"/>
          </p:nvPr>
        </p:nvSpPr>
        <p:spPr/>
        <p:txBody>
          <a:bodyPr/>
          <a:lstStyle/>
          <a:p>
            <a:fld id="{17A37908-1B3A-470C-849A-0CC5FB8BFFDF}" type="datetimeFigureOut">
              <a:rPr lang="zh-CN" altLang="en-US" smtClean="0"/>
              <a:t>2020/9/21</a:t>
            </a:fld>
            <a:endParaRPr lang="zh-CN" altLang="en-US"/>
          </a:p>
        </p:txBody>
      </p:sp>
      <p:sp>
        <p:nvSpPr>
          <p:cNvPr id="5" name="页脚占位符 4">
            <a:extLst>
              <a:ext uri="{FF2B5EF4-FFF2-40B4-BE49-F238E27FC236}">
                <a16:creationId xmlns:a16="http://schemas.microsoft.com/office/drawing/2014/main" id="{501EF803-BEDA-40E7-B9EF-53E723D8EA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A1A5D5-127A-4F98-A457-98A9CD89BF98}"/>
              </a:ext>
            </a:extLst>
          </p:cNvPr>
          <p:cNvSpPr>
            <a:spLocks noGrp="1"/>
          </p:cNvSpPr>
          <p:nvPr>
            <p:ph type="sldNum" sz="quarter" idx="12"/>
          </p:nvPr>
        </p:nvSpPr>
        <p:spPr/>
        <p:txBody>
          <a:bodyPr/>
          <a:lstStyle/>
          <a:p>
            <a:fld id="{882C8F25-B225-49CD-B6EE-5870CC376479}" type="slidenum">
              <a:rPr lang="zh-CN" altLang="en-US" smtClean="0"/>
              <a:t>‹#›</a:t>
            </a:fld>
            <a:endParaRPr lang="zh-CN" altLang="en-US"/>
          </a:p>
        </p:txBody>
      </p:sp>
    </p:spTree>
    <p:extLst>
      <p:ext uri="{BB962C8B-B14F-4D97-AF65-F5344CB8AC3E}">
        <p14:creationId xmlns:p14="http://schemas.microsoft.com/office/powerpoint/2010/main" val="467855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0236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2">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3297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0" y="3918857"/>
            <a:ext cx="12192000" cy="29391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0" y="0"/>
            <a:ext cx="12192000" cy="3918857"/>
          </a:xfrm>
          <a:prstGeom prst="rect">
            <a:avLst/>
          </a:prstGeom>
          <a:blipFill dpi="0" rotWithShape="1">
            <a:blip r:embed="rId2">
              <a:extLst>
                <a:ext uri="{28A0092B-C50C-407E-A947-70E740481C1C}">
                  <a14:useLocalDpi xmlns:a14="http://schemas.microsoft.com/office/drawing/2010/main" val="0"/>
                </a:ext>
              </a:extLst>
            </a:blip>
            <a:srcRect/>
            <a:stretch>
              <a:fillRect t="-27815" b="-27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a:off x="0" y="6300089"/>
            <a:ext cx="12192000" cy="275972"/>
            <a:chOff x="0" y="6300089"/>
            <a:chExt cx="12192000" cy="275972"/>
          </a:xfrm>
        </p:grpSpPr>
        <p:grpSp>
          <p:nvGrpSpPr>
            <p:cNvPr id="5" name="组合 4"/>
            <p:cNvGrpSpPr/>
            <p:nvPr/>
          </p:nvGrpSpPr>
          <p:grpSpPr>
            <a:xfrm>
              <a:off x="4838674" y="6300089"/>
              <a:ext cx="2474046" cy="275972"/>
              <a:chOff x="4631461" y="6276975"/>
              <a:chExt cx="2888471" cy="322199"/>
            </a:xfrm>
            <a:solidFill>
              <a:schemeClr val="accent1">
                <a:lumMod val="25000"/>
                <a:lumOff val="75000"/>
              </a:schemeClr>
            </a:solidFill>
          </p:grpSpPr>
          <p:sp>
            <p:nvSpPr>
              <p:cNvPr id="8" name="Freeform 87"/>
              <p:cNvSpPr>
                <a:spLocks noEditPoints="1"/>
              </p:cNvSpPr>
              <p:nvPr/>
            </p:nvSpPr>
            <p:spPr bwMode="auto">
              <a:xfrm>
                <a:off x="5170615" y="6297797"/>
                <a:ext cx="268796" cy="301377"/>
              </a:xfrm>
              <a:custGeom>
                <a:avLst/>
                <a:gdLst>
                  <a:gd name="T0" fmla="*/ 97 w 132"/>
                  <a:gd name="T1" fmla="*/ 107 h 148"/>
                  <a:gd name="T2" fmla="*/ 19 w 132"/>
                  <a:gd name="T3" fmla="*/ 98 h 148"/>
                  <a:gd name="T4" fmla="*/ 29 w 132"/>
                  <a:gd name="T5" fmla="*/ 19 h 148"/>
                  <a:gd name="T6" fmla="*/ 107 w 132"/>
                  <a:gd name="T7" fmla="*/ 29 h 148"/>
                  <a:gd name="T8" fmla="*/ 97 w 132"/>
                  <a:gd name="T9" fmla="*/ 107 h 148"/>
                  <a:gd name="T10" fmla="*/ 97 w 132"/>
                  <a:gd name="T11" fmla="*/ 36 h 148"/>
                  <a:gd name="T12" fmla="*/ 36 w 132"/>
                  <a:gd name="T13" fmla="*/ 29 h 148"/>
                  <a:gd name="T14" fmla="*/ 29 w 132"/>
                  <a:gd name="T15" fmla="*/ 90 h 148"/>
                  <a:gd name="T16" fmla="*/ 90 w 132"/>
                  <a:gd name="T17" fmla="*/ 98 h 148"/>
                  <a:gd name="T18" fmla="*/ 97 w 132"/>
                  <a:gd name="T19" fmla="*/ 36 h 148"/>
                  <a:gd name="T20" fmla="*/ 97 w 132"/>
                  <a:gd name="T21" fmla="*/ 111 h 148"/>
                  <a:gd name="T22" fmla="*/ 101 w 132"/>
                  <a:gd name="T23" fmla="*/ 108 h 148"/>
                  <a:gd name="T24" fmla="*/ 110 w 132"/>
                  <a:gd name="T25" fmla="*/ 109 h 148"/>
                  <a:gd name="T26" fmla="*/ 119 w 132"/>
                  <a:gd name="T27" fmla="*/ 121 h 148"/>
                  <a:gd name="T28" fmla="*/ 106 w 132"/>
                  <a:gd name="T29" fmla="*/ 132 h 148"/>
                  <a:gd name="T30" fmla="*/ 96 w 132"/>
                  <a:gd name="T31" fmla="*/ 120 h 148"/>
                  <a:gd name="T32" fmla="*/ 97 w 132"/>
                  <a:gd name="T33" fmla="*/ 111 h 148"/>
                  <a:gd name="T34" fmla="*/ 128 w 132"/>
                  <a:gd name="T35" fmla="*/ 143 h 148"/>
                  <a:gd name="T36" fmla="*/ 125 w 132"/>
                  <a:gd name="T37" fmla="*/ 146 h 148"/>
                  <a:gd name="T38" fmla="*/ 116 w 132"/>
                  <a:gd name="T39" fmla="*/ 145 h 148"/>
                  <a:gd name="T40" fmla="*/ 110 w 132"/>
                  <a:gd name="T41" fmla="*/ 137 h 148"/>
                  <a:gd name="T42" fmla="*/ 123 w 132"/>
                  <a:gd name="T43" fmla="*/ 126 h 148"/>
                  <a:gd name="T44" fmla="*/ 130 w 132"/>
                  <a:gd name="T45" fmla="*/ 134 h 148"/>
                  <a:gd name="T46" fmla="*/ 128 w 132"/>
                  <a:gd name="T47" fmla="*/ 143 h 148"/>
                  <a:gd name="T48" fmla="*/ 92 w 132"/>
                  <a:gd name="T49" fmla="*/ 50 h 148"/>
                  <a:gd name="T50" fmla="*/ 91 w 132"/>
                  <a:gd name="T51" fmla="*/ 50 h 148"/>
                  <a:gd name="T52" fmla="*/ 87 w 132"/>
                  <a:gd name="T53" fmla="*/ 48 h 148"/>
                  <a:gd name="T54" fmla="*/ 77 w 132"/>
                  <a:gd name="T55" fmla="*/ 37 h 148"/>
                  <a:gd name="T56" fmla="*/ 67 w 132"/>
                  <a:gd name="T57" fmla="*/ 36 h 148"/>
                  <a:gd name="T58" fmla="*/ 65 w 132"/>
                  <a:gd name="T59" fmla="*/ 36 h 148"/>
                  <a:gd name="T60" fmla="*/ 65 w 132"/>
                  <a:gd name="T61" fmla="*/ 36 h 148"/>
                  <a:gd name="T62" fmla="*/ 65 w 132"/>
                  <a:gd name="T63" fmla="*/ 36 h 148"/>
                  <a:gd name="T64" fmla="*/ 61 w 132"/>
                  <a:gd name="T65" fmla="*/ 33 h 148"/>
                  <a:gd name="T66" fmla="*/ 64 w 132"/>
                  <a:gd name="T67" fmla="*/ 29 h 148"/>
                  <a:gd name="T68" fmla="*/ 66 w 132"/>
                  <a:gd name="T69" fmla="*/ 28 h 148"/>
                  <a:gd name="T70" fmla="*/ 79 w 132"/>
                  <a:gd name="T71" fmla="*/ 30 h 148"/>
                  <a:gd name="T72" fmla="*/ 94 w 132"/>
                  <a:gd name="T73" fmla="*/ 45 h 148"/>
                  <a:gd name="T74" fmla="*/ 92 w 132"/>
                  <a:gd name="T75" fmla="*/ 50 h 148"/>
                  <a:gd name="T76" fmla="*/ 89 w 132"/>
                  <a:gd name="T77" fmla="*/ 58 h 148"/>
                  <a:gd name="T78" fmla="*/ 92 w 132"/>
                  <a:gd name="T79" fmla="*/ 53 h 148"/>
                  <a:gd name="T80" fmla="*/ 96 w 132"/>
                  <a:gd name="T81" fmla="*/ 57 h 148"/>
                  <a:gd name="T82" fmla="*/ 93 w 132"/>
                  <a:gd name="T83" fmla="*/ 61 h 148"/>
                  <a:gd name="T84" fmla="*/ 89 w 132"/>
                  <a:gd name="T85" fmla="*/ 5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 h="148">
                    <a:moveTo>
                      <a:pt x="97" y="107"/>
                    </a:moveTo>
                    <a:cubicBezTo>
                      <a:pt x="73" y="126"/>
                      <a:pt x="38" y="122"/>
                      <a:pt x="19" y="98"/>
                    </a:cubicBezTo>
                    <a:cubicBezTo>
                      <a:pt x="0" y="73"/>
                      <a:pt x="4" y="38"/>
                      <a:pt x="29" y="19"/>
                    </a:cubicBezTo>
                    <a:cubicBezTo>
                      <a:pt x="53" y="0"/>
                      <a:pt x="88" y="5"/>
                      <a:pt x="107" y="29"/>
                    </a:cubicBezTo>
                    <a:cubicBezTo>
                      <a:pt x="126" y="53"/>
                      <a:pt x="122" y="88"/>
                      <a:pt x="97" y="107"/>
                    </a:cubicBezTo>
                    <a:close/>
                    <a:moveTo>
                      <a:pt x="97" y="36"/>
                    </a:moveTo>
                    <a:cubicBezTo>
                      <a:pt x="83" y="17"/>
                      <a:pt x="55" y="14"/>
                      <a:pt x="36" y="29"/>
                    </a:cubicBezTo>
                    <a:cubicBezTo>
                      <a:pt x="17" y="44"/>
                      <a:pt x="14" y="71"/>
                      <a:pt x="29" y="90"/>
                    </a:cubicBezTo>
                    <a:cubicBezTo>
                      <a:pt x="43" y="109"/>
                      <a:pt x="71" y="112"/>
                      <a:pt x="90" y="98"/>
                    </a:cubicBezTo>
                    <a:cubicBezTo>
                      <a:pt x="109" y="83"/>
                      <a:pt x="112" y="55"/>
                      <a:pt x="97" y="36"/>
                    </a:cubicBezTo>
                    <a:close/>
                    <a:moveTo>
                      <a:pt x="97" y="111"/>
                    </a:moveTo>
                    <a:cubicBezTo>
                      <a:pt x="101" y="108"/>
                      <a:pt x="101" y="108"/>
                      <a:pt x="101" y="108"/>
                    </a:cubicBezTo>
                    <a:cubicBezTo>
                      <a:pt x="104" y="106"/>
                      <a:pt x="108" y="106"/>
                      <a:pt x="110" y="109"/>
                    </a:cubicBezTo>
                    <a:cubicBezTo>
                      <a:pt x="119" y="121"/>
                      <a:pt x="119" y="121"/>
                      <a:pt x="119" y="121"/>
                    </a:cubicBezTo>
                    <a:cubicBezTo>
                      <a:pt x="106" y="132"/>
                      <a:pt x="106" y="132"/>
                      <a:pt x="106" y="132"/>
                    </a:cubicBezTo>
                    <a:cubicBezTo>
                      <a:pt x="96" y="120"/>
                      <a:pt x="96" y="120"/>
                      <a:pt x="96" y="120"/>
                    </a:cubicBezTo>
                    <a:cubicBezTo>
                      <a:pt x="94" y="117"/>
                      <a:pt x="95" y="113"/>
                      <a:pt x="97" y="111"/>
                    </a:cubicBezTo>
                    <a:close/>
                    <a:moveTo>
                      <a:pt x="128" y="143"/>
                    </a:moveTo>
                    <a:cubicBezTo>
                      <a:pt x="125" y="146"/>
                      <a:pt x="125" y="146"/>
                      <a:pt x="125" y="146"/>
                    </a:cubicBezTo>
                    <a:cubicBezTo>
                      <a:pt x="122" y="148"/>
                      <a:pt x="118" y="148"/>
                      <a:pt x="116" y="145"/>
                    </a:cubicBezTo>
                    <a:cubicBezTo>
                      <a:pt x="110" y="137"/>
                      <a:pt x="110" y="137"/>
                      <a:pt x="110" y="137"/>
                    </a:cubicBezTo>
                    <a:cubicBezTo>
                      <a:pt x="123" y="126"/>
                      <a:pt x="123" y="126"/>
                      <a:pt x="123" y="126"/>
                    </a:cubicBezTo>
                    <a:cubicBezTo>
                      <a:pt x="130" y="134"/>
                      <a:pt x="130" y="134"/>
                      <a:pt x="130" y="134"/>
                    </a:cubicBezTo>
                    <a:cubicBezTo>
                      <a:pt x="132" y="137"/>
                      <a:pt x="131" y="141"/>
                      <a:pt x="128" y="143"/>
                    </a:cubicBezTo>
                    <a:close/>
                    <a:moveTo>
                      <a:pt x="92" y="50"/>
                    </a:moveTo>
                    <a:cubicBezTo>
                      <a:pt x="91" y="50"/>
                      <a:pt x="91" y="50"/>
                      <a:pt x="91" y="50"/>
                    </a:cubicBezTo>
                    <a:cubicBezTo>
                      <a:pt x="89" y="50"/>
                      <a:pt x="88" y="49"/>
                      <a:pt x="87" y="48"/>
                    </a:cubicBezTo>
                    <a:cubicBezTo>
                      <a:pt x="84" y="41"/>
                      <a:pt x="81" y="38"/>
                      <a:pt x="77" y="37"/>
                    </a:cubicBezTo>
                    <a:cubicBezTo>
                      <a:pt x="73" y="35"/>
                      <a:pt x="69" y="35"/>
                      <a:pt x="67" y="36"/>
                    </a:cubicBezTo>
                    <a:cubicBezTo>
                      <a:pt x="66" y="36"/>
                      <a:pt x="66" y="36"/>
                      <a:pt x="65" y="36"/>
                    </a:cubicBezTo>
                    <a:cubicBezTo>
                      <a:pt x="65" y="36"/>
                      <a:pt x="65" y="36"/>
                      <a:pt x="65" y="36"/>
                    </a:cubicBezTo>
                    <a:cubicBezTo>
                      <a:pt x="65" y="36"/>
                      <a:pt x="65" y="36"/>
                      <a:pt x="65" y="36"/>
                    </a:cubicBezTo>
                    <a:cubicBezTo>
                      <a:pt x="63" y="36"/>
                      <a:pt x="61" y="35"/>
                      <a:pt x="61" y="33"/>
                    </a:cubicBezTo>
                    <a:cubicBezTo>
                      <a:pt x="60" y="31"/>
                      <a:pt x="62" y="29"/>
                      <a:pt x="64" y="29"/>
                    </a:cubicBezTo>
                    <a:cubicBezTo>
                      <a:pt x="64" y="29"/>
                      <a:pt x="65" y="28"/>
                      <a:pt x="66" y="28"/>
                    </a:cubicBezTo>
                    <a:cubicBezTo>
                      <a:pt x="69" y="28"/>
                      <a:pt x="74" y="28"/>
                      <a:pt x="79" y="30"/>
                    </a:cubicBezTo>
                    <a:cubicBezTo>
                      <a:pt x="85" y="32"/>
                      <a:pt x="90" y="37"/>
                      <a:pt x="94" y="45"/>
                    </a:cubicBezTo>
                    <a:cubicBezTo>
                      <a:pt x="95" y="47"/>
                      <a:pt x="94" y="49"/>
                      <a:pt x="92" y="50"/>
                    </a:cubicBezTo>
                    <a:close/>
                    <a:moveTo>
                      <a:pt x="89" y="58"/>
                    </a:moveTo>
                    <a:cubicBezTo>
                      <a:pt x="88" y="55"/>
                      <a:pt x="90" y="54"/>
                      <a:pt x="92" y="53"/>
                    </a:cubicBezTo>
                    <a:cubicBezTo>
                      <a:pt x="94" y="53"/>
                      <a:pt x="96" y="55"/>
                      <a:pt x="96" y="57"/>
                    </a:cubicBezTo>
                    <a:cubicBezTo>
                      <a:pt x="97" y="59"/>
                      <a:pt x="95" y="61"/>
                      <a:pt x="93" y="61"/>
                    </a:cubicBezTo>
                    <a:cubicBezTo>
                      <a:pt x="91" y="61"/>
                      <a:pt x="89" y="60"/>
                      <a:pt x="89" y="58"/>
                    </a:cubicBezTo>
                    <a:close/>
                  </a:path>
                </a:pathLst>
              </a:custGeom>
              <a:grpFill/>
              <a:ln>
                <a:noFill/>
              </a:ln>
            </p:spPr>
            <p:txBody>
              <a:bodyPr vert="horz" wrap="square" lIns="91440" tIns="45720" rIns="91440" bIns="45720" numCol="1" anchor="t" anchorCtr="0" compatLnSpc="1"/>
              <a:lstStyle/>
              <a:p>
                <a:endParaRPr lang="zh-CN" altLang="en-US"/>
              </a:p>
            </p:txBody>
          </p:sp>
          <p:sp>
            <p:nvSpPr>
              <p:cNvPr id="9" name="Freeform 91"/>
              <p:cNvSpPr>
                <a:spLocks noEditPoints="1"/>
              </p:cNvSpPr>
              <p:nvPr/>
            </p:nvSpPr>
            <p:spPr bwMode="auto">
              <a:xfrm>
                <a:off x="4631461" y="6333763"/>
                <a:ext cx="263401" cy="265411"/>
              </a:xfrm>
              <a:custGeom>
                <a:avLst/>
                <a:gdLst>
                  <a:gd name="T0" fmla="*/ 125 w 131"/>
                  <a:gd name="T1" fmla="*/ 73 h 132"/>
                  <a:gd name="T2" fmla="*/ 82 w 131"/>
                  <a:gd name="T3" fmla="*/ 91 h 132"/>
                  <a:gd name="T4" fmla="*/ 81 w 131"/>
                  <a:gd name="T5" fmla="*/ 93 h 132"/>
                  <a:gd name="T6" fmla="*/ 101 w 131"/>
                  <a:gd name="T7" fmla="*/ 107 h 132"/>
                  <a:gd name="T8" fmla="*/ 129 w 131"/>
                  <a:gd name="T9" fmla="*/ 61 h 132"/>
                  <a:gd name="T10" fmla="*/ 110 w 131"/>
                  <a:gd name="T11" fmla="*/ 53 h 132"/>
                  <a:gd name="T12" fmla="*/ 127 w 131"/>
                  <a:gd name="T13" fmla="*/ 71 h 132"/>
                  <a:gd name="T14" fmla="*/ 129 w 131"/>
                  <a:gd name="T15" fmla="*/ 61 h 132"/>
                  <a:gd name="T16" fmla="*/ 24 w 131"/>
                  <a:gd name="T17" fmla="*/ 30 h 132"/>
                  <a:gd name="T18" fmla="*/ 24 w 131"/>
                  <a:gd name="T19" fmla="*/ 38 h 132"/>
                  <a:gd name="T20" fmla="*/ 97 w 131"/>
                  <a:gd name="T21" fmla="*/ 34 h 132"/>
                  <a:gd name="T22" fmla="*/ 97 w 131"/>
                  <a:gd name="T23" fmla="*/ 51 h 132"/>
                  <a:gd name="T24" fmla="*/ 24 w 131"/>
                  <a:gd name="T25" fmla="*/ 47 h 132"/>
                  <a:gd name="T26" fmla="*/ 24 w 131"/>
                  <a:gd name="T27" fmla="*/ 55 h 132"/>
                  <a:gd name="T28" fmla="*/ 97 w 131"/>
                  <a:gd name="T29" fmla="*/ 51 h 132"/>
                  <a:gd name="T30" fmla="*/ 24 w 131"/>
                  <a:gd name="T31" fmla="*/ 64 h 132"/>
                  <a:gd name="T32" fmla="*/ 24 w 131"/>
                  <a:gd name="T33" fmla="*/ 72 h 132"/>
                  <a:gd name="T34" fmla="*/ 79 w 131"/>
                  <a:gd name="T35" fmla="*/ 68 h 132"/>
                  <a:gd name="T36" fmla="*/ 75 w 131"/>
                  <a:gd name="T37" fmla="*/ 81 h 132"/>
                  <a:gd name="T38" fmla="*/ 20 w 131"/>
                  <a:gd name="T39" fmla="*/ 85 h 132"/>
                  <a:gd name="T40" fmla="*/ 75 w 131"/>
                  <a:gd name="T41" fmla="*/ 89 h 132"/>
                  <a:gd name="T42" fmla="*/ 75 w 131"/>
                  <a:gd name="T43" fmla="*/ 81 h 132"/>
                  <a:gd name="T44" fmla="*/ 95 w 131"/>
                  <a:gd name="T45" fmla="*/ 124 h 132"/>
                  <a:gd name="T46" fmla="*/ 69 w 131"/>
                  <a:gd name="T47" fmla="*/ 119 h 132"/>
                  <a:gd name="T48" fmla="*/ 8 w 131"/>
                  <a:gd name="T49" fmla="*/ 98 h 132"/>
                  <a:gd name="T50" fmla="*/ 21 w 131"/>
                  <a:gd name="T51" fmla="*/ 8 h 132"/>
                  <a:gd name="T52" fmla="*/ 108 w 131"/>
                  <a:gd name="T53" fmla="*/ 21 h 132"/>
                  <a:gd name="T54" fmla="*/ 113 w 131"/>
                  <a:gd name="T55" fmla="*/ 49 h 132"/>
                  <a:gd name="T56" fmla="*/ 116 w 131"/>
                  <a:gd name="T57" fmla="*/ 21 h 132"/>
                  <a:gd name="T58" fmla="*/ 21 w 131"/>
                  <a:gd name="T59" fmla="*/ 0 h 132"/>
                  <a:gd name="T60" fmla="*/ 0 w 131"/>
                  <a:gd name="T61" fmla="*/ 102 h 132"/>
                  <a:gd name="T62" fmla="*/ 0 w 131"/>
                  <a:gd name="T63" fmla="*/ 103 h 132"/>
                  <a:gd name="T64" fmla="*/ 1 w 131"/>
                  <a:gd name="T65" fmla="*/ 104 h 132"/>
                  <a:gd name="T66" fmla="*/ 2 w 131"/>
                  <a:gd name="T67" fmla="*/ 105 h 132"/>
                  <a:gd name="T68" fmla="*/ 63 w 131"/>
                  <a:gd name="T69" fmla="*/ 132 h 132"/>
                  <a:gd name="T70" fmla="*/ 65 w 131"/>
                  <a:gd name="T71" fmla="*/ 132 h 132"/>
                  <a:gd name="T72" fmla="*/ 95 w 131"/>
                  <a:gd name="T73" fmla="*/ 132 h 132"/>
                  <a:gd name="T74" fmla="*/ 116 w 131"/>
                  <a:gd name="T75" fmla="*/ 89 h 132"/>
                  <a:gd name="T76" fmla="*/ 108 w 131"/>
                  <a:gd name="T77" fmla="*/ 11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1" h="132">
                    <a:moveTo>
                      <a:pt x="106" y="59"/>
                    </a:moveTo>
                    <a:cubicBezTo>
                      <a:pt x="125" y="73"/>
                      <a:pt x="125" y="73"/>
                      <a:pt x="125" y="73"/>
                    </a:cubicBezTo>
                    <a:cubicBezTo>
                      <a:pt x="102" y="105"/>
                      <a:pt x="102" y="105"/>
                      <a:pt x="102" y="105"/>
                    </a:cubicBezTo>
                    <a:cubicBezTo>
                      <a:pt x="82" y="91"/>
                      <a:pt x="82" y="91"/>
                      <a:pt x="82" y="91"/>
                    </a:cubicBezTo>
                    <a:lnTo>
                      <a:pt x="106" y="59"/>
                    </a:lnTo>
                    <a:close/>
                    <a:moveTo>
                      <a:pt x="81" y="93"/>
                    </a:moveTo>
                    <a:cubicBezTo>
                      <a:pt x="82" y="112"/>
                      <a:pt x="82" y="112"/>
                      <a:pt x="82" y="112"/>
                    </a:cubicBezTo>
                    <a:cubicBezTo>
                      <a:pt x="101" y="107"/>
                      <a:pt x="101" y="107"/>
                      <a:pt x="101" y="107"/>
                    </a:cubicBezTo>
                    <a:lnTo>
                      <a:pt x="81" y="93"/>
                    </a:lnTo>
                    <a:close/>
                    <a:moveTo>
                      <a:pt x="129" y="61"/>
                    </a:moveTo>
                    <a:cubicBezTo>
                      <a:pt x="116" y="52"/>
                      <a:pt x="116" y="52"/>
                      <a:pt x="116" y="52"/>
                    </a:cubicBezTo>
                    <a:cubicBezTo>
                      <a:pt x="114" y="50"/>
                      <a:pt x="111" y="51"/>
                      <a:pt x="110" y="53"/>
                    </a:cubicBezTo>
                    <a:cubicBezTo>
                      <a:pt x="110" y="53"/>
                      <a:pt x="107" y="57"/>
                      <a:pt x="107" y="57"/>
                    </a:cubicBezTo>
                    <a:cubicBezTo>
                      <a:pt x="127" y="71"/>
                      <a:pt x="127" y="71"/>
                      <a:pt x="127" y="71"/>
                    </a:cubicBezTo>
                    <a:cubicBezTo>
                      <a:pt x="127" y="71"/>
                      <a:pt x="129" y="67"/>
                      <a:pt x="130" y="67"/>
                    </a:cubicBezTo>
                    <a:cubicBezTo>
                      <a:pt x="131" y="65"/>
                      <a:pt x="131" y="62"/>
                      <a:pt x="129" y="61"/>
                    </a:cubicBezTo>
                    <a:close/>
                    <a:moveTo>
                      <a:pt x="93" y="30"/>
                    </a:moveTo>
                    <a:cubicBezTo>
                      <a:pt x="24" y="30"/>
                      <a:pt x="24" y="30"/>
                      <a:pt x="24" y="30"/>
                    </a:cubicBezTo>
                    <a:cubicBezTo>
                      <a:pt x="22" y="30"/>
                      <a:pt x="20" y="32"/>
                      <a:pt x="20" y="34"/>
                    </a:cubicBezTo>
                    <a:cubicBezTo>
                      <a:pt x="20" y="37"/>
                      <a:pt x="22" y="38"/>
                      <a:pt x="24" y="38"/>
                    </a:cubicBezTo>
                    <a:cubicBezTo>
                      <a:pt x="93" y="38"/>
                      <a:pt x="93" y="38"/>
                      <a:pt x="93" y="38"/>
                    </a:cubicBezTo>
                    <a:cubicBezTo>
                      <a:pt x="95" y="38"/>
                      <a:pt x="97" y="37"/>
                      <a:pt x="97" y="34"/>
                    </a:cubicBezTo>
                    <a:cubicBezTo>
                      <a:pt x="97" y="32"/>
                      <a:pt x="95" y="30"/>
                      <a:pt x="93" y="30"/>
                    </a:cubicBezTo>
                    <a:close/>
                    <a:moveTo>
                      <a:pt x="97" y="51"/>
                    </a:moveTo>
                    <a:cubicBezTo>
                      <a:pt x="97" y="49"/>
                      <a:pt x="95" y="47"/>
                      <a:pt x="93" y="47"/>
                    </a:cubicBezTo>
                    <a:cubicBezTo>
                      <a:pt x="24" y="47"/>
                      <a:pt x="24" y="47"/>
                      <a:pt x="24" y="47"/>
                    </a:cubicBezTo>
                    <a:cubicBezTo>
                      <a:pt x="22" y="47"/>
                      <a:pt x="20" y="49"/>
                      <a:pt x="20" y="51"/>
                    </a:cubicBezTo>
                    <a:cubicBezTo>
                      <a:pt x="20" y="53"/>
                      <a:pt x="22" y="55"/>
                      <a:pt x="24" y="55"/>
                    </a:cubicBezTo>
                    <a:cubicBezTo>
                      <a:pt x="93" y="55"/>
                      <a:pt x="93" y="55"/>
                      <a:pt x="93" y="55"/>
                    </a:cubicBezTo>
                    <a:cubicBezTo>
                      <a:pt x="95" y="55"/>
                      <a:pt x="97" y="53"/>
                      <a:pt x="97" y="51"/>
                    </a:cubicBezTo>
                    <a:close/>
                    <a:moveTo>
                      <a:pt x="75" y="64"/>
                    </a:moveTo>
                    <a:cubicBezTo>
                      <a:pt x="24" y="64"/>
                      <a:pt x="24" y="64"/>
                      <a:pt x="24" y="64"/>
                    </a:cubicBezTo>
                    <a:cubicBezTo>
                      <a:pt x="22" y="64"/>
                      <a:pt x="20" y="66"/>
                      <a:pt x="20" y="68"/>
                    </a:cubicBezTo>
                    <a:cubicBezTo>
                      <a:pt x="20" y="70"/>
                      <a:pt x="22" y="72"/>
                      <a:pt x="24" y="72"/>
                    </a:cubicBezTo>
                    <a:cubicBezTo>
                      <a:pt x="75" y="72"/>
                      <a:pt x="75" y="72"/>
                      <a:pt x="75" y="72"/>
                    </a:cubicBezTo>
                    <a:cubicBezTo>
                      <a:pt x="77" y="72"/>
                      <a:pt x="79" y="70"/>
                      <a:pt x="79" y="68"/>
                    </a:cubicBezTo>
                    <a:cubicBezTo>
                      <a:pt x="79" y="66"/>
                      <a:pt x="77" y="64"/>
                      <a:pt x="75" y="64"/>
                    </a:cubicBezTo>
                    <a:close/>
                    <a:moveTo>
                      <a:pt x="75" y="81"/>
                    </a:moveTo>
                    <a:cubicBezTo>
                      <a:pt x="24" y="81"/>
                      <a:pt x="24" y="81"/>
                      <a:pt x="24" y="81"/>
                    </a:cubicBezTo>
                    <a:cubicBezTo>
                      <a:pt x="22" y="81"/>
                      <a:pt x="20" y="83"/>
                      <a:pt x="20" y="85"/>
                    </a:cubicBezTo>
                    <a:cubicBezTo>
                      <a:pt x="20" y="87"/>
                      <a:pt x="22" y="89"/>
                      <a:pt x="24" y="89"/>
                    </a:cubicBezTo>
                    <a:cubicBezTo>
                      <a:pt x="75" y="89"/>
                      <a:pt x="75" y="89"/>
                      <a:pt x="75" y="89"/>
                    </a:cubicBezTo>
                    <a:cubicBezTo>
                      <a:pt x="77" y="89"/>
                      <a:pt x="79" y="87"/>
                      <a:pt x="79" y="85"/>
                    </a:cubicBezTo>
                    <a:cubicBezTo>
                      <a:pt x="79" y="83"/>
                      <a:pt x="77" y="81"/>
                      <a:pt x="75" y="81"/>
                    </a:cubicBezTo>
                    <a:close/>
                    <a:moveTo>
                      <a:pt x="108" y="111"/>
                    </a:moveTo>
                    <a:cubicBezTo>
                      <a:pt x="108" y="119"/>
                      <a:pt x="103" y="124"/>
                      <a:pt x="95" y="124"/>
                    </a:cubicBezTo>
                    <a:cubicBezTo>
                      <a:pt x="69" y="124"/>
                      <a:pt x="69" y="124"/>
                      <a:pt x="69" y="124"/>
                    </a:cubicBezTo>
                    <a:cubicBezTo>
                      <a:pt x="69" y="119"/>
                      <a:pt x="69" y="119"/>
                      <a:pt x="69" y="119"/>
                    </a:cubicBezTo>
                    <a:cubicBezTo>
                      <a:pt x="69" y="107"/>
                      <a:pt x="59" y="98"/>
                      <a:pt x="48" y="98"/>
                    </a:cubicBezTo>
                    <a:cubicBezTo>
                      <a:pt x="8" y="98"/>
                      <a:pt x="8" y="98"/>
                      <a:pt x="8" y="98"/>
                    </a:cubicBezTo>
                    <a:cubicBezTo>
                      <a:pt x="8" y="21"/>
                      <a:pt x="8" y="21"/>
                      <a:pt x="8" y="21"/>
                    </a:cubicBezTo>
                    <a:cubicBezTo>
                      <a:pt x="8" y="14"/>
                      <a:pt x="14" y="8"/>
                      <a:pt x="21" y="8"/>
                    </a:cubicBezTo>
                    <a:cubicBezTo>
                      <a:pt x="95" y="8"/>
                      <a:pt x="95" y="8"/>
                      <a:pt x="95" y="8"/>
                    </a:cubicBezTo>
                    <a:cubicBezTo>
                      <a:pt x="103" y="8"/>
                      <a:pt x="108" y="14"/>
                      <a:pt x="108" y="21"/>
                    </a:cubicBezTo>
                    <a:cubicBezTo>
                      <a:pt x="108" y="51"/>
                      <a:pt x="108" y="51"/>
                      <a:pt x="108" y="51"/>
                    </a:cubicBezTo>
                    <a:cubicBezTo>
                      <a:pt x="110" y="49"/>
                      <a:pt x="111" y="49"/>
                      <a:pt x="113" y="49"/>
                    </a:cubicBezTo>
                    <a:cubicBezTo>
                      <a:pt x="114" y="49"/>
                      <a:pt x="115" y="49"/>
                      <a:pt x="116" y="50"/>
                    </a:cubicBezTo>
                    <a:cubicBezTo>
                      <a:pt x="116" y="21"/>
                      <a:pt x="116" y="21"/>
                      <a:pt x="116" y="21"/>
                    </a:cubicBezTo>
                    <a:cubicBezTo>
                      <a:pt x="116" y="10"/>
                      <a:pt x="107" y="0"/>
                      <a:pt x="95" y="0"/>
                    </a:cubicBezTo>
                    <a:cubicBezTo>
                      <a:pt x="21" y="0"/>
                      <a:pt x="21" y="0"/>
                      <a:pt x="21" y="0"/>
                    </a:cubicBezTo>
                    <a:cubicBezTo>
                      <a:pt x="10" y="0"/>
                      <a:pt x="0" y="10"/>
                      <a:pt x="0" y="21"/>
                    </a:cubicBezTo>
                    <a:cubicBezTo>
                      <a:pt x="0" y="102"/>
                      <a:pt x="0" y="102"/>
                      <a:pt x="0" y="102"/>
                    </a:cubicBezTo>
                    <a:cubicBezTo>
                      <a:pt x="0" y="102"/>
                      <a:pt x="0" y="102"/>
                      <a:pt x="0" y="102"/>
                    </a:cubicBezTo>
                    <a:cubicBezTo>
                      <a:pt x="0" y="102"/>
                      <a:pt x="0" y="102"/>
                      <a:pt x="0" y="103"/>
                    </a:cubicBezTo>
                    <a:cubicBezTo>
                      <a:pt x="0" y="103"/>
                      <a:pt x="1" y="103"/>
                      <a:pt x="1" y="103"/>
                    </a:cubicBezTo>
                    <a:cubicBezTo>
                      <a:pt x="1" y="103"/>
                      <a:pt x="1" y="104"/>
                      <a:pt x="1" y="104"/>
                    </a:cubicBezTo>
                    <a:cubicBezTo>
                      <a:pt x="1" y="104"/>
                      <a:pt x="1" y="104"/>
                      <a:pt x="1" y="104"/>
                    </a:cubicBezTo>
                    <a:cubicBezTo>
                      <a:pt x="1" y="104"/>
                      <a:pt x="1" y="105"/>
                      <a:pt x="2" y="105"/>
                    </a:cubicBezTo>
                    <a:cubicBezTo>
                      <a:pt x="2" y="105"/>
                      <a:pt x="2" y="105"/>
                      <a:pt x="3" y="105"/>
                    </a:cubicBezTo>
                    <a:cubicBezTo>
                      <a:pt x="63" y="132"/>
                      <a:pt x="63" y="132"/>
                      <a:pt x="63" y="132"/>
                    </a:cubicBezTo>
                    <a:cubicBezTo>
                      <a:pt x="64" y="132"/>
                      <a:pt x="64" y="132"/>
                      <a:pt x="65" y="132"/>
                    </a:cubicBezTo>
                    <a:cubicBezTo>
                      <a:pt x="65" y="132"/>
                      <a:pt x="65" y="132"/>
                      <a:pt x="65" y="132"/>
                    </a:cubicBezTo>
                    <a:cubicBezTo>
                      <a:pt x="65" y="132"/>
                      <a:pt x="65" y="132"/>
                      <a:pt x="65" y="132"/>
                    </a:cubicBezTo>
                    <a:cubicBezTo>
                      <a:pt x="95" y="132"/>
                      <a:pt x="95" y="132"/>
                      <a:pt x="95" y="132"/>
                    </a:cubicBezTo>
                    <a:cubicBezTo>
                      <a:pt x="107" y="132"/>
                      <a:pt x="116" y="123"/>
                      <a:pt x="116" y="111"/>
                    </a:cubicBezTo>
                    <a:cubicBezTo>
                      <a:pt x="116" y="89"/>
                      <a:pt x="116" y="89"/>
                      <a:pt x="116" y="89"/>
                    </a:cubicBezTo>
                    <a:cubicBezTo>
                      <a:pt x="108" y="100"/>
                      <a:pt x="108" y="100"/>
                      <a:pt x="108" y="100"/>
                    </a:cubicBezTo>
                    <a:lnTo>
                      <a:pt x="108" y="111"/>
                    </a:lnTo>
                    <a:close/>
                  </a:path>
                </a:pathLst>
              </a:custGeom>
              <a:grpFill/>
              <a:ln>
                <a:noFill/>
              </a:ln>
            </p:spPr>
            <p:txBody>
              <a:bodyPr vert="horz" wrap="square" lIns="91440" tIns="45720" rIns="91440" bIns="45720" numCol="1" anchor="t" anchorCtr="0" compatLnSpc="1"/>
              <a:lstStyle/>
              <a:p>
                <a:endParaRPr lang="zh-CN" altLang="en-US"/>
              </a:p>
            </p:txBody>
          </p:sp>
          <p:sp>
            <p:nvSpPr>
              <p:cNvPr id="10" name="Freeform 93"/>
              <p:cNvSpPr>
                <a:spLocks noEditPoints="1"/>
              </p:cNvSpPr>
              <p:nvPr/>
            </p:nvSpPr>
            <p:spPr bwMode="auto">
              <a:xfrm>
                <a:off x="6671857" y="6276975"/>
                <a:ext cx="314145" cy="322199"/>
              </a:xfrm>
              <a:custGeom>
                <a:avLst/>
                <a:gdLst>
                  <a:gd name="T0" fmla="*/ 97 w 137"/>
                  <a:gd name="T1" fmla="*/ 116 h 140"/>
                  <a:gd name="T2" fmla="*/ 102 w 137"/>
                  <a:gd name="T3" fmla="*/ 136 h 140"/>
                  <a:gd name="T4" fmla="*/ 102 w 137"/>
                  <a:gd name="T5" fmla="*/ 140 h 140"/>
                  <a:gd name="T6" fmla="*/ 0 w 137"/>
                  <a:gd name="T7" fmla="*/ 140 h 140"/>
                  <a:gd name="T8" fmla="*/ 0 w 137"/>
                  <a:gd name="T9" fmla="*/ 136 h 140"/>
                  <a:gd name="T10" fmla="*/ 5 w 137"/>
                  <a:gd name="T11" fmla="*/ 116 h 140"/>
                  <a:gd name="T12" fmla="*/ 12 w 137"/>
                  <a:gd name="T13" fmla="*/ 109 h 140"/>
                  <a:gd name="T14" fmla="*/ 31 w 137"/>
                  <a:gd name="T15" fmla="*/ 98 h 140"/>
                  <a:gd name="T16" fmla="*/ 38 w 137"/>
                  <a:gd name="T17" fmla="*/ 90 h 140"/>
                  <a:gd name="T18" fmla="*/ 42 w 137"/>
                  <a:gd name="T19" fmla="*/ 86 h 140"/>
                  <a:gd name="T20" fmla="*/ 37 w 137"/>
                  <a:gd name="T21" fmla="*/ 77 h 140"/>
                  <a:gd name="T22" fmla="*/ 36 w 137"/>
                  <a:gd name="T23" fmla="*/ 78 h 140"/>
                  <a:gd name="T24" fmla="*/ 36 w 137"/>
                  <a:gd name="T25" fmla="*/ 76 h 140"/>
                  <a:gd name="T26" fmla="*/ 34 w 137"/>
                  <a:gd name="T27" fmla="*/ 72 h 140"/>
                  <a:gd name="T28" fmla="*/ 33 w 137"/>
                  <a:gd name="T29" fmla="*/ 63 h 140"/>
                  <a:gd name="T30" fmla="*/ 37 w 137"/>
                  <a:gd name="T31" fmla="*/ 42 h 140"/>
                  <a:gd name="T32" fmla="*/ 61 w 137"/>
                  <a:gd name="T33" fmla="*/ 39 h 140"/>
                  <a:gd name="T34" fmla="*/ 66 w 137"/>
                  <a:gd name="T35" fmla="*/ 43 h 140"/>
                  <a:gd name="T36" fmla="*/ 67 w 137"/>
                  <a:gd name="T37" fmla="*/ 44 h 140"/>
                  <a:gd name="T38" fmla="*/ 70 w 137"/>
                  <a:gd name="T39" fmla="*/ 65 h 140"/>
                  <a:gd name="T40" fmla="*/ 69 w 137"/>
                  <a:gd name="T41" fmla="*/ 74 h 140"/>
                  <a:gd name="T42" fmla="*/ 68 w 137"/>
                  <a:gd name="T43" fmla="*/ 77 h 140"/>
                  <a:gd name="T44" fmla="*/ 62 w 137"/>
                  <a:gd name="T45" fmla="*/ 87 h 140"/>
                  <a:gd name="T46" fmla="*/ 64 w 137"/>
                  <a:gd name="T47" fmla="*/ 90 h 140"/>
                  <a:gd name="T48" fmla="*/ 72 w 137"/>
                  <a:gd name="T49" fmla="*/ 98 h 140"/>
                  <a:gd name="T50" fmla="*/ 91 w 137"/>
                  <a:gd name="T51" fmla="*/ 109 h 140"/>
                  <a:gd name="T52" fmla="*/ 97 w 137"/>
                  <a:gd name="T53" fmla="*/ 116 h 140"/>
                  <a:gd name="T54" fmla="*/ 137 w 137"/>
                  <a:gd name="T55" fmla="*/ 25 h 140"/>
                  <a:gd name="T56" fmla="*/ 103 w 137"/>
                  <a:gd name="T57" fmla="*/ 51 h 140"/>
                  <a:gd name="T58" fmla="*/ 97 w 137"/>
                  <a:gd name="T59" fmla="*/ 51 h 140"/>
                  <a:gd name="T60" fmla="*/ 80 w 137"/>
                  <a:gd name="T61" fmla="*/ 59 h 140"/>
                  <a:gd name="T62" fmla="*/ 86 w 137"/>
                  <a:gd name="T63" fmla="*/ 48 h 140"/>
                  <a:gd name="T64" fmla="*/ 69 w 137"/>
                  <a:gd name="T65" fmla="*/ 26 h 140"/>
                  <a:gd name="T66" fmla="*/ 103 w 137"/>
                  <a:gd name="T67" fmla="*/ 0 h 140"/>
                  <a:gd name="T68" fmla="*/ 137 w 137"/>
                  <a:gd name="T69" fmla="*/ 25 h 140"/>
                  <a:gd name="T70" fmla="*/ 92 w 137"/>
                  <a:gd name="T71" fmla="*/ 26 h 140"/>
                  <a:gd name="T72" fmla="*/ 86 w 137"/>
                  <a:gd name="T73" fmla="*/ 20 h 140"/>
                  <a:gd name="T74" fmla="*/ 80 w 137"/>
                  <a:gd name="T75" fmla="*/ 26 h 140"/>
                  <a:gd name="T76" fmla="*/ 86 w 137"/>
                  <a:gd name="T77" fmla="*/ 32 h 140"/>
                  <a:gd name="T78" fmla="*/ 92 w 137"/>
                  <a:gd name="T79" fmla="*/ 26 h 140"/>
                  <a:gd name="T80" fmla="*/ 109 w 137"/>
                  <a:gd name="T81" fmla="*/ 26 h 140"/>
                  <a:gd name="T82" fmla="*/ 103 w 137"/>
                  <a:gd name="T83" fmla="*/ 20 h 140"/>
                  <a:gd name="T84" fmla="*/ 97 w 137"/>
                  <a:gd name="T85" fmla="*/ 26 h 140"/>
                  <a:gd name="T86" fmla="*/ 103 w 137"/>
                  <a:gd name="T87" fmla="*/ 32 h 140"/>
                  <a:gd name="T88" fmla="*/ 109 w 137"/>
                  <a:gd name="T89" fmla="*/ 26 h 140"/>
                  <a:gd name="T90" fmla="*/ 126 w 137"/>
                  <a:gd name="T91" fmla="*/ 26 h 140"/>
                  <a:gd name="T92" fmla="*/ 120 w 137"/>
                  <a:gd name="T93" fmla="*/ 20 h 140"/>
                  <a:gd name="T94" fmla="*/ 114 w 137"/>
                  <a:gd name="T95" fmla="*/ 26 h 140"/>
                  <a:gd name="T96" fmla="*/ 120 w 137"/>
                  <a:gd name="T97" fmla="*/ 32 h 140"/>
                  <a:gd name="T98" fmla="*/ 126 w 137"/>
                  <a:gd name="T99" fmla="*/ 2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7" h="140">
                    <a:moveTo>
                      <a:pt x="97" y="116"/>
                    </a:moveTo>
                    <a:cubicBezTo>
                      <a:pt x="102" y="136"/>
                      <a:pt x="102" y="136"/>
                      <a:pt x="102" y="136"/>
                    </a:cubicBezTo>
                    <a:cubicBezTo>
                      <a:pt x="102" y="140"/>
                      <a:pt x="102" y="140"/>
                      <a:pt x="102" y="140"/>
                    </a:cubicBezTo>
                    <a:cubicBezTo>
                      <a:pt x="0" y="140"/>
                      <a:pt x="0" y="140"/>
                      <a:pt x="0" y="140"/>
                    </a:cubicBezTo>
                    <a:cubicBezTo>
                      <a:pt x="0" y="136"/>
                      <a:pt x="0" y="136"/>
                      <a:pt x="0" y="136"/>
                    </a:cubicBezTo>
                    <a:cubicBezTo>
                      <a:pt x="5" y="116"/>
                      <a:pt x="5" y="116"/>
                      <a:pt x="5" y="116"/>
                    </a:cubicBezTo>
                    <a:cubicBezTo>
                      <a:pt x="5" y="116"/>
                      <a:pt x="4" y="112"/>
                      <a:pt x="12" y="109"/>
                    </a:cubicBezTo>
                    <a:cubicBezTo>
                      <a:pt x="31" y="98"/>
                      <a:pt x="31" y="98"/>
                      <a:pt x="31" y="98"/>
                    </a:cubicBezTo>
                    <a:cubicBezTo>
                      <a:pt x="31" y="98"/>
                      <a:pt x="37" y="91"/>
                      <a:pt x="38" y="90"/>
                    </a:cubicBezTo>
                    <a:cubicBezTo>
                      <a:pt x="38" y="89"/>
                      <a:pt x="44" y="89"/>
                      <a:pt x="42" y="86"/>
                    </a:cubicBezTo>
                    <a:cubicBezTo>
                      <a:pt x="40" y="84"/>
                      <a:pt x="38" y="81"/>
                      <a:pt x="37" y="77"/>
                    </a:cubicBezTo>
                    <a:cubicBezTo>
                      <a:pt x="36" y="78"/>
                      <a:pt x="36" y="78"/>
                      <a:pt x="36" y="78"/>
                    </a:cubicBezTo>
                    <a:cubicBezTo>
                      <a:pt x="36" y="77"/>
                      <a:pt x="36" y="76"/>
                      <a:pt x="36" y="76"/>
                    </a:cubicBezTo>
                    <a:cubicBezTo>
                      <a:pt x="36" y="76"/>
                      <a:pt x="34" y="76"/>
                      <a:pt x="34" y="72"/>
                    </a:cubicBezTo>
                    <a:cubicBezTo>
                      <a:pt x="34" y="72"/>
                      <a:pt x="26" y="63"/>
                      <a:pt x="33" y="63"/>
                    </a:cubicBezTo>
                    <a:cubicBezTo>
                      <a:pt x="33" y="63"/>
                      <a:pt x="27" y="51"/>
                      <a:pt x="37" y="42"/>
                    </a:cubicBezTo>
                    <a:cubicBezTo>
                      <a:pt x="37" y="42"/>
                      <a:pt x="48" y="30"/>
                      <a:pt x="61" y="39"/>
                    </a:cubicBezTo>
                    <a:cubicBezTo>
                      <a:pt x="61" y="39"/>
                      <a:pt x="64" y="40"/>
                      <a:pt x="66" y="43"/>
                    </a:cubicBezTo>
                    <a:cubicBezTo>
                      <a:pt x="67" y="43"/>
                      <a:pt x="67" y="44"/>
                      <a:pt x="67" y="44"/>
                    </a:cubicBezTo>
                    <a:cubicBezTo>
                      <a:pt x="76" y="53"/>
                      <a:pt x="70" y="65"/>
                      <a:pt x="70" y="65"/>
                    </a:cubicBezTo>
                    <a:cubicBezTo>
                      <a:pt x="76" y="65"/>
                      <a:pt x="69" y="74"/>
                      <a:pt x="69" y="74"/>
                    </a:cubicBezTo>
                    <a:cubicBezTo>
                      <a:pt x="68" y="76"/>
                      <a:pt x="68" y="77"/>
                      <a:pt x="68" y="77"/>
                    </a:cubicBezTo>
                    <a:cubicBezTo>
                      <a:pt x="66" y="81"/>
                      <a:pt x="64" y="84"/>
                      <a:pt x="62" y="87"/>
                    </a:cubicBezTo>
                    <a:cubicBezTo>
                      <a:pt x="58" y="89"/>
                      <a:pt x="60" y="88"/>
                      <a:pt x="64" y="90"/>
                    </a:cubicBezTo>
                    <a:cubicBezTo>
                      <a:pt x="72" y="98"/>
                      <a:pt x="72" y="98"/>
                      <a:pt x="72" y="98"/>
                    </a:cubicBezTo>
                    <a:cubicBezTo>
                      <a:pt x="91" y="109"/>
                      <a:pt x="91" y="109"/>
                      <a:pt x="91" y="109"/>
                    </a:cubicBezTo>
                    <a:cubicBezTo>
                      <a:pt x="99" y="112"/>
                      <a:pt x="97" y="116"/>
                      <a:pt x="97" y="116"/>
                    </a:cubicBezTo>
                    <a:close/>
                    <a:moveTo>
                      <a:pt x="137" y="25"/>
                    </a:moveTo>
                    <a:cubicBezTo>
                      <a:pt x="137" y="39"/>
                      <a:pt x="122" y="51"/>
                      <a:pt x="103" y="51"/>
                    </a:cubicBezTo>
                    <a:cubicBezTo>
                      <a:pt x="101" y="51"/>
                      <a:pt x="99" y="51"/>
                      <a:pt x="97" y="51"/>
                    </a:cubicBezTo>
                    <a:cubicBezTo>
                      <a:pt x="80" y="59"/>
                      <a:pt x="80" y="59"/>
                      <a:pt x="80" y="59"/>
                    </a:cubicBezTo>
                    <a:cubicBezTo>
                      <a:pt x="86" y="48"/>
                      <a:pt x="86" y="48"/>
                      <a:pt x="86" y="48"/>
                    </a:cubicBezTo>
                    <a:cubicBezTo>
                      <a:pt x="76" y="43"/>
                      <a:pt x="70" y="35"/>
                      <a:pt x="69" y="26"/>
                    </a:cubicBezTo>
                    <a:cubicBezTo>
                      <a:pt x="69" y="12"/>
                      <a:pt x="84" y="1"/>
                      <a:pt x="103" y="0"/>
                    </a:cubicBezTo>
                    <a:cubicBezTo>
                      <a:pt x="121" y="0"/>
                      <a:pt x="136" y="11"/>
                      <a:pt x="137" y="25"/>
                    </a:cubicBezTo>
                    <a:close/>
                    <a:moveTo>
                      <a:pt x="92" y="26"/>
                    </a:moveTo>
                    <a:cubicBezTo>
                      <a:pt x="92" y="23"/>
                      <a:pt x="90" y="20"/>
                      <a:pt x="86" y="20"/>
                    </a:cubicBezTo>
                    <a:cubicBezTo>
                      <a:pt x="83" y="20"/>
                      <a:pt x="80" y="23"/>
                      <a:pt x="80" y="26"/>
                    </a:cubicBezTo>
                    <a:cubicBezTo>
                      <a:pt x="80" y="30"/>
                      <a:pt x="83" y="32"/>
                      <a:pt x="86" y="32"/>
                    </a:cubicBezTo>
                    <a:cubicBezTo>
                      <a:pt x="90" y="32"/>
                      <a:pt x="92" y="30"/>
                      <a:pt x="92" y="26"/>
                    </a:cubicBezTo>
                    <a:close/>
                    <a:moveTo>
                      <a:pt x="109" y="26"/>
                    </a:moveTo>
                    <a:cubicBezTo>
                      <a:pt x="109" y="23"/>
                      <a:pt x="106" y="20"/>
                      <a:pt x="103" y="20"/>
                    </a:cubicBezTo>
                    <a:cubicBezTo>
                      <a:pt x="100" y="20"/>
                      <a:pt x="97" y="23"/>
                      <a:pt x="97" y="26"/>
                    </a:cubicBezTo>
                    <a:cubicBezTo>
                      <a:pt x="97" y="30"/>
                      <a:pt x="100" y="32"/>
                      <a:pt x="103" y="32"/>
                    </a:cubicBezTo>
                    <a:cubicBezTo>
                      <a:pt x="106" y="32"/>
                      <a:pt x="109" y="30"/>
                      <a:pt x="109" y="26"/>
                    </a:cubicBezTo>
                    <a:close/>
                    <a:moveTo>
                      <a:pt x="126" y="26"/>
                    </a:moveTo>
                    <a:cubicBezTo>
                      <a:pt x="126" y="23"/>
                      <a:pt x="123" y="20"/>
                      <a:pt x="120" y="20"/>
                    </a:cubicBezTo>
                    <a:cubicBezTo>
                      <a:pt x="116" y="20"/>
                      <a:pt x="114" y="23"/>
                      <a:pt x="114" y="26"/>
                    </a:cubicBezTo>
                    <a:cubicBezTo>
                      <a:pt x="114" y="30"/>
                      <a:pt x="116" y="32"/>
                      <a:pt x="120" y="32"/>
                    </a:cubicBezTo>
                    <a:cubicBezTo>
                      <a:pt x="123" y="32"/>
                      <a:pt x="126" y="30"/>
                      <a:pt x="126" y="26"/>
                    </a:cubicBezTo>
                    <a:close/>
                  </a:path>
                </a:pathLst>
              </a:custGeom>
              <a:grpFill/>
              <a:ln>
                <a:noFill/>
              </a:ln>
            </p:spPr>
            <p:txBody>
              <a:bodyPr vert="horz" wrap="square" lIns="91440" tIns="45720" rIns="91440" bIns="45720" numCol="1" anchor="t" anchorCtr="0" compatLnSpc="1"/>
              <a:lstStyle/>
              <a:p>
                <a:endParaRPr lang="zh-CN" altLang="en-US"/>
              </a:p>
            </p:txBody>
          </p:sp>
          <p:sp>
            <p:nvSpPr>
              <p:cNvPr id="11" name="Freeform 117"/>
              <p:cNvSpPr>
                <a:spLocks noEditPoints="1"/>
              </p:cNvSpPr>
              <p:nvPr/>
            </p:nvSpPr>
            <p:spPr bwMode="auto">
              <a:xfrm>
                <a:off x="5715164" y="6333540"/>
                <a:ext cx="210610" cy="265634"/>
              </a:xfrm>
              <a:custGeom>
                <a:avLst/>
                <a:gdLst>
                  <a:gd name="T0" fmla="*/ 100 w 111"/>
                  <a:gd name="T1" fmla="*/ 124 h 140"/>
                  <a:gd name="T2" fmla="*/ 108 w 111"/>
                  <a:gd name="T3" fmla="*/ 15 h 140"/>
                  <a:gd name="T4" fmla="*/ 102 w 111"/>
                  <a:gd name="T5" fmla="*/ 0 h 140"/>
                  <a:gd name="T6" fmla="*/ 0 w 111"/>
                  <a:gd name="T7" fmla="*/ 9 h 140"/>
                  <a:gd name="T8" fmla="*/ 11 w 111"/>
                  <a:gd name="T9" fmla="*/ 17 h 140"/>
                  <a:gd name="T10" fmla="*/ 3 w 111"/>
                  <a:gd name="T11" fmla="*/ 126 h 140"/>
                  <a:gd name="T12" fmla="*/ 9 w 111"/>
                  <a:gd name="T13" fmla="*/ 140 h 140"/>
                  <a:gd name="T14" fmla="*/ 111 w 111"/>
                  <a:gd name="T15" fmla="*/ 132 h 140"/>
                  <a:gd name="T16" fmla="*/ 6 w 111"/>
                  <a:gd name="T17" fmla="*/ 11 h 140"/>
                  <a:gd name="T18" fmla="*/ 9 w 111"/>
                  <a:gd name="T19" fmla="*/ 6 h 140"/>
                  <a:gd name="T20" fmla="*/ 106 w 111"/>
                  <a:gd name="T21" fmla="*/ 9 h 140"/>
                  <a:gd name="T22" fmla="*/ 9 w 111"/>
                  <a:gd name="T23" fmla="*/ 12 h 140"/>
                  <a:gd name="T24" fmla="*/ 34 w 111"/>
                  <a:gd name="T25" fmla="*/ 62 h 140"/>
                  <a:gd name="T26" fmla="*/ 38 w 111"/>
                  <a:gd name="T27" fmla="*/ 75 h 140"/>
                  <a:gd name="T28" fmla="*/ 16 w 111"/>
                  <a:gd name="T29" fmla="*/ 27 h 140"/>
                  <a:gd name="T30" fmla="*/ 21 w 111"/>
                  <a:gd name="T31" fmla="*/ 47 h 140"/>
                  <a:gd name="T32" fmla="*/ 95 w 111"/>
                  <a:gd name="T33" fmla="*/ 102 h 140"/>
                  <a:gd name="T34" fmla="*/ 70 w 111"/>
                  <a:gd name="T35" fmla="*/ 70 h 140"/>
                  <a:gd name="T36" fmla="*/ 77 w 111"/>
                  <a:gd name="T37" fmla="*/ 62 h 140"/>
                  <a:gd name="T38" fmla="*/ 92 w 111"/>
                  <a:gd name="T39" fmla="*/ 29 h 140"/>
                  <a:gd name="T40" fmla="*/ 74 w 111"/>
                  <a:gd name="T41" fmla="*/ 56 h 140"/>
                  <a:gd name="T42" fmla="*/ 69 w 111"/>
                  <a:gd name="T43" fmla="*/ 80 h 140"/>
                  <a:gd name="T44" fmla="*/ 86 w 111"/>
                  <a:gd name="T45" fmla="*/ 113 h 140"/>
                  <a:gd name="T46" fmla="*/ 57 w 111"/>
                  <a:gd name="T47" fmla="*/ 88 h 140"/>
                  <a:gd name="T48" fmla="*/ 23 w 111"/>
                  <a:gd name="T49" fmla="*/ 113 h 140"/>
                  <a:gd name="T50" fmla="*/ 42 w 111"/>
                  <a:gd name="T51" fmla="*/ 80 h 140"/>
                  <a:gd name="T52" fmla="*/ 37 w 111"/>
                  <a:gd name="T53" fmla="*/ 56 h 140"/>
                  <a:gd name="T54" fmla="*/ 25 w 111"/>
                  <a:gd name="T55" fmla="*/ 28 h 140"/>
                  <a:gd name="T56" fmla="*/ 84 w 111"/>
                  <a:gd name="T57" fmla="*/ 45 h 140"/>
                  <a:gd name="T58" fmla="*/ 21 w 111"/>
                  <a:gd name="T59" fmla="*/ 116 h 140"/>
                  <a:gd name="T60" fmla="*/ 94 w 111"/>
                  <a:gd name="T61" fmla="*/ 118 h 140"/>
                  <a:gd name="T62" fmla="*/ 96 w 111"/>
                  <a:gd name="T63" fmla="*/ 122 h 140"/>
                  <a:gd name="T64" fmla="*/ 94 w 111"/>
                  <a:gd name="T65" fmla="*/ 124 h 140"/>
                  <a:gd name="T66" fmla="*/ 17 w 111"/>
                  <a:gd name="T67" fmla="*/ 124 h 140"/>
                  <a:gd name="T68" fmla="*/ 15 w 111"/>
                  <a:gd name="T69" fmla="*/ 122 h 140"/>
                  <a:gd name="T70" fmla="*/ 17 w 111"/>
                  <a:gd name="T71" fmla="*/ 118 h 140"/>
                  <a:gd name="T72" fmla="*/ 92 w 111"/>
                  <a:gd name="T73" fmla="*/ 24 h 140"/>
                  <a:gd name="T74" fmla="*/ 25 w 111"/>
                  <a:gd name="T75" fmla="*/ 25 h 140"/>
                  <a:gd name="T76" fmla="*/ 17 w 111"/>
                  <a:gd name="T77" fmla="*/ 23 h 140"/>
                  <a:gd name="T78" fmla="*/ 16 w 111"/>
                  <a:gd name="T79" fmla="*/ 18 h 140"/>
                  <a:gd name="T80" fmla="*/ 21 w 111"/>
                  <a:gd name="T81" fmla="*/ 16 h 140"/>
                  <a:gd name="T82" fmla="*/ 94 w 111"/>
                  <a:gd name="T83" fmla="*/ 17 h 140"/>
                  <a:gd name="T84" fmla="*/ 96 w 111"/>
                  <a:gd name="T85" fmla="*/ 20 h 140"/>
                  <a:gd name="T86" fmla="*/ 102 w 111"/>
                  <a:gd name="T87" fmla="*/ 135 h 140"/>
                  <a:gd name="T88" fmla="*/ 5 w 111"/>
                  <a:gd name="T89" fmla="*/ 132 h 140"/>
                  <a:gd name="T90" fmla="*/ 102 w 111"/>
                  <a:gd name="T91" fmla="*/ 129 h 140"/>
                  <a:gd name="T92" fmla="*/ 105 w 111"/>
                  <a:gd name="T93" fmla="*/ 134 h 140"/>
                  <a:gd name="T94" fmla="*/ 61 w 111"/>
                  <a:gd name="T95" fmla="*/ 65 h 140"/>
                  <a:gd name="T96" fmla="*/ 41 w 111"/>
                  <a:gd name="T97" fmla="*/ 55 h 140"/>
                  <a:gd name="T98" fmla="*/ 57 w 111"/>
                  <a:gd name="T99" fmla="*/ 8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1" h="140">
                    <a:moveTo>
                      <a:pt x="108" y="126"/>
                    </a:moveTo>
                    <a:cubicBezTo>
                      <a:pt x="107" y="125"/>
                      <a:pt x="104" y="124"/>
                      <a:pt x="102" y="124"/>
                    </a:cubicBezTo>
                    <a:cubicBezTo>
                      <a:pt x="100" y="124"/>
                      <a:pt x="100" y="124"/>
                      <a:pt x="100" y="124"/>
                    </a:cubicBezTo>
                    <a:cubicBezTo>
                      <a:pt x="100" y="17"/>
                      <a:pt x="100" y="17"/>
                      <a:pt x="100" y="17"/>
                    </a:cubicBezTo>
                    <a:cubicBezTo>
                      <a:pt x="102" y="17"/>
                      <a:pt x="102" y="17"/>
                      <a:pt x="102" y="17"/>
                    </a:cubicBezTo>
                    <a:cubicBezTo>
                      <a:pt x="104" y="17"/>
                      <a:pt x="107" y="16"/>
                      <a:pt x="108" y="15"/>
                    </a:cubicBezTo>
                    <a:cubicBezTo>
                      <a:pt x="110" y="13"/>
                      <a:pt x="111" y="11"/>
                      <a:pt x="111" y="9"/>
                    </a:cubicBezTo>
                    <a:cubicBezTo>
                      <a:pt x="111" y="6"/>
                      <a:pt x="110" y="4"/>
                      <a:pt x="108" y="3"/>
                    </a:cubicBezTo>
                    <a:cubicBezTo>
                      <a:pt x="107" y="1"/>
                      <a:pt x="104" y="0"/>
                      <a:pt x="102" y="0"/>
                    </a:cubicBezTo>
                    <a:cubicBezTo>
                      <a:pt x="9" y="0"/>
                      <a:pt x="9" y="0"/>
                      <a:pt x="9" y="0"/>
                    </a:cubicBezTo>
                    <a:cubicBezTo>
                      <a:pt x="7" y="0"/>
                      <a:pt x="4" y="1"/>
                      <a:pt x="3" y="3"/>
                    </a:cubicBezTo>
                    <a:cubicBezTo>
                      <a:pt x="1" y="4"/>
                      <a:pt x="0" y="6"/>
                      <a:pt x="0" y="9"/>
                    </a:cubicBezTo>
                    <a:cubicBezTo>
                      <a:pt x="0" y="11"/>
                      <a:pt x="1" y="13"/>
                      <a:pt x="3" y="15"/>
                    </a:cubicBezTo>
                    <a:cubicBezTo>
                      <a:pt x="4" y="16"/>
                      <a:pt x="7" y="17"/>
                      <a:pt x="9" y="17"/>
                    </a:cubicBezTo>
                    <a:cubicBezTo>
                      <a:pt x="11" y="17"/>
                      <a:pt x="11" y="17"/>
                      <a:pt x="11" y="17"/>
                    </a:cubicBezTo>
                    <a:cubicBezTo>
                      <a:pt x="11" y="124"/>
                      <a:pt x="11" y="124"/>
                      <a:pt x="11" y="124"/>
                    </a:cubicBezTo>
                    <a:cubicBezTo>
                      <a:pt x="9" y="124"/>
                      <a:pt x="9" y="124"/>
                      <a:pt x="9" y="124"/>
                    </a:cubicBezTo>
                    <a:cubicBezTo>
                      <a:pt x="7" y="124"/>
                      <a:pt x="4" y="125"/>
                      <a:pt x="3" y="126"/>
                    </a:cubicBezTo>
                    <a:cubicBezTo>
                      <a:pt x="1" y="127"/>
                      <a:pt x="0" y="130"/>
                      <a:pt x="0" y="132"/>
                    </a:cubicBezTo>
                    <a:cubicBezTo>
                      <a:pt x="0" y="135"/>
                      <a:pt x="1" y="137"/>
                      <a:pt x="3" y="138"/>
                    </a:cubicBezTo>
                    <a:cubicBezTo>
                      <a:pt x="4" y="140"/>
                      <a:pt x="7" y="140"/>
                      <a:pt x="9" y="140"/>
                    </a:cubicBezTo>
                    <a:cubicBezTo>
                      <a:pt x="102" y="140"/>
                      <a:pt x="102" y="140"/>
                      <a:pt x="102" y="140"/>
                    </a:cubicBezTo>
                    <a:cubicBezTo>
                      <a:pt x="104" y="140"/>
                      <a:pt x="107" y="140"/>
                      <a:pt x="108" y="138"/>
                    </a:cubicBezTo>
                    <a:cubicBezTo>
                      <a:pt x="110" y="137"/>
                      <a:pt x="111" y="135"/>
                      <a:pt x="111" y="132"/>
                    </a:cubicBezTo>
                    <a:cubicBezTo>
                      <a:pt x="111" y="130"/>
                      <a:pt x="110" y="127"/>
                      <a:pt x="108" y="126"/>
                    </a:cubicBezTo>
                    <a:close/>
                    <a:moveTo>
                      <a:pt x="9" y="12"/>
                    </a:moveTo>
                    <a:cubicBezTo>
                      <a:pt x="8" y="12"/>
                      <a:pt x="7" y="11"/>
                      <a:pt x="6" y="11"/>
                    </a:cubicBezTo>
                    <a:cubicBezTo>
                      <a:pt x="5" y="10"/>
                      <a:pt x="5" y="9"/>
                      <a:pt x="5" y="9"/>
                    </a:cubicBezTo>
                    <a:cubicBezTo>
                      <a:pt x="5" y="8"/>
                      <a:pt x="5" y="7"/>
                      <a:pt x="6" y="7"/>
                    </a:cubicBezTo>
                    <a:cubicBezTo>
                      <a:pt x="7" y="6"/>
                      <a:pt x="8" y="6"/>
                      <a:pt x="9" y="6"/>
                    </a:cubicBezTo>
                    <a:cubicBezTo>
                      <a:pt x="102" y="6"/>
                      <a:pt x="102" y="6"/>
                      <a:pt x="102" y="6"/>
                    </a:cubicBezTo>
                    <a:cubicBezTo>
                      <a:pt x="103" y="6"/>
                      <a:pt x="104" y="6"/>
                      <a:pt x="105" y="7"/>
                    </a:cubicBezTo>
                    <a:cubicBezTo>
                      <a:pt x="106" y="7"/>
                      <a:pt x="106" y="8"/>
                      <a:pt x="106" y="9"/>
                    </a:cubicBezTo>
                    <a:cubicBezTo>
                      <a:pt x="106" y="9"/>
                      <a:pt x="106" y="10"/>
                      <a:pt x="105" y="11"/>
                    </a:cubicBezTo>
                    <a:cubicBezTo>
                      <a:pt x="104" y="11"/>
                      <a:pt x="103" y="12"/>
                      <a:pt x="102" y="12"/>
                    </a:cubicBezTo>
                    <a:lnTo>
                      <a:pt x="9" y="12"/>
                    </a:lnTo>
                    <a:close/>
                    <a:moveTo>
                      <a:pt x="21" y="47"/>
                    </a:moveTo>
                    <a:cubicBezTo>
                      <a:pt x="23" y="53"/>
                      <a:pt x="27" y="58"/>
                      <a:pt x="34" y="62"/>
                    </a:cubicBezTo>
                    <a:cubicBezTo>
                      <a:pt x="34" y="62"/>
                      <a:pt x="34" y="62"/>
                      <a:pt x="34" y="62"/>
                    </a:cubicBezTo>
                    <a:cubicBezTo>
                      <a:pt x="35" y="62"/>
                      <a:pt x="37" y="64"/>
                      <a:pt x="38" y="65"/>
                    </a:cubicBezTo>
                    <a:cubicBezTo>
                      <a:pt x="40" y="67"/>
                      <a:pt x="41" y="69"/>
                      <a:pt x="41" y="70"/>
                    </a:cubicBezTo>
                    <a:cubicBezTo>
                      <a:pt x="41" y="71"/>
                      <a:pt x="40" y="73"/>
                      <a:pt x="38" y="75"/>
                    </a:cubicBezTo>
                    <a:cubicBezTo>
                      <a:pt x="33" y="79"/>
                      <a:pt x="28" y="82"/>
                      <a:pt x="23" y="88"/>
                    </a:cubicBezTo>
                    <a:cubicBezTo>
                      <a:pt x="20" y="92"/>
                      <a:pt x="18" y="96"/>
                      <a:pt x="16" y="102"/>
                    </a:cubicBezTo>
                    <a:cubicBezTo>
                      <a:pt x="16" y="27"/>
                      <a:pt x="16" y="27"/>
                      <a:pt x="16" y="27"/>
                    </a:cubicBezTo>
                    <a:cubicBezTo>
                      <a:pt x="17" y="27"/>
                      <a:pt x="18" y="28"/>
                      <a:pt x="19" y="28"/>
                    </a:cubicBezTo>
                    <a:cubicBezTo>
                      <a:pt x="19" y="28"/>
                      <a:pt x="19" y="29"/>
                      <a:pt x="19" y="29"/>
                    </a:cubicBezTo>
                    <a:cubicBezTo>
                      <a:pt x="19" y="35"/>
                      <a:pt x="19" y="41"/>
                      <a:pt x="21" y="47"/>
                    </a:cubicBezTo>
                    <a:close/>
                    <a:moveTo>
                      <a:pt x="92" y="28"/>
                    </a:moveTo>
                    <a:cubicBezTo>
                      <a:pt x="93" y="28"/>
                      <a:pt x="94" y="27"/>
                      <a:pt x="95" y="27"/>
                    </a:cubicBezTo>
                    <a:cubicBezTo>
                      <a:pt x="95" y="102"/>
                      <a:pt x="95" y="102"/>
                      <a:pt x="95" y="102"/>
                    </a:cubicBezTo>
                    <a:cubicBezTo>
                      <a:pt x="94" y="96"/>
                      <a:pt x="91" y="92"/>
                      <a:pt x="88" y="88"/>
                    </a:cubicBezTo>
                    <a:cubicBezTo>
                      <a:pt x="83" y="82"/>
                      <a:pt x="78" y="79"/>
                      <a:pt x="73" y="75"/>
                    </a:cubicBezTo>
                    <a:cubicBezTo>
                      <a:pt x="71" y="73"/>
                      <a:pt x="70" y="71"/>
                      <a:pt x="70" y="70"/>
                    </a:cubicBezTo>
                    <a:cubicBezTo>
                      <a:pt x="70" y="68"/>
                      <a:pt x="72" y="66"/>
                      <a:pt x="74" y="64"/>
                    </a:cubicBezTo>
                    <a:cubicBezTo>
                      <a:pt x="74" y="64"/>
                      <a:pt x="75" y="63"/>
                      <a:pt x="76" y="63"/>
                    </a:cubicBezTo>
                    <a:cubicBezTo>
                      <a:pt x="76" y="62"/>
                      <a:pt x="77" y="62"/>
                      <a:pt x="77" y="62"/>
                    </a:cubicBezTo>
                    <a:cubicBezTo>
                      <a:pt x="77" y="62"/>
                      <a:pt x="77" y="62"/>
                      <a:pt x="77" y="62"/>
                    </a:cubicBezTo>
                    <a:cubicBezTo>
                      <a:pt x="84" y="58"/>
                      <a:pt x="88" y="53"/>
                      <a:pt x="90" y="47"/>
                    </a:cubicBezTo>
                    <a:cubicBezTo>
                      <a:pt x="92" y="41"/>
                      <a:pt x="92" y="35"/>
                      <a:pt x="92" y="29"/>
                    </a:cubicBezTo>
                    <a:cubicBezTo>
                      <a:pt x="92" y="29"/>
                      <a:pt x="92" y="28"/>
                      <a:pt x="92" y="28"/>
                    </a:cubicBezTo>
                    <a:close/>
                    <a:moveTo>
                      <a:pt x="84" y="45"/>
                    </a:moveTo>
                    <a:cubicBezTo>
                      <a:pt x="82" y="49"/>
                      <a:pt x="79" y="53"/>
                      <a:pt x="74" y="56"/>
                    </a:cubicBezTo>
                    <a:cubicBezTo>
                      <a:pt x="74" y="56"/>
                      <a:pt x="71" y="57"/>
                      <a:pt x="69" y="60"/>
                    </a:cubicBezTo>
                    <a:cubicBezTo>
                      <a:pt x="67" y="62"/>
                      <a:pt x="64" y="65"/>
                      <a:pt x="64" y="70"/>
                    </a:cubicBezTo>
                    <a:cubicBezTo>
                      <a:pt x="64" y="73"/>
                      <a:pt x="65" y="77"/>
                      <a:pt x="69" y="80"/>
                    </a:cubicBezTo>
                    <a:cubicBezTo>
                      <a:pt x="74" y="85"/>
                      <a:pt x="79" y="88"/>
                      <a:pt x="83" y="92"/>
                    </a:cubicBezTo>
                    <a:cubicBezTo>
                      <a:pt x="87" y="97"/>
                      <a:pt x="89" y="103"/>
                      <a:pt x="90" y="113"/>
                    </a:cubicBezTo>
                    <a:cubicBezTo>
                      <a:pt x="86" y="113"/>
                      <a:pt x="86" y="113"/>
                      <a:pt x="86" y="113"/>
                    </a:cubicBezTo>
                    <a:cubicBezTo>
                      <a:pt x="86" y="111"/>
                      <a:pt x="85" y="109"/>
                      <a:pt x="83" y="107"/>
                    </a:cubicBezTo>
                    <a:cubicBezTo>
                      <a:pt x="79" y="104"/>
                      <a:pt x="74" y="102"/>
                      <a:pt x="69" y="101"/>
                    </a:cubicBezTo>
                    <a:cubicBezTo>
                      <a:pt x="65" y="99"/>
                      <a:pt x="57" y="93"/>
                      <a:pt x="57" y="88"/>
                    </a:cubicBezTo>
                    <a:cubicBezTo>
                      <a:pt x="54" y="93"/>
                      <a:pt x="51" y="99"/>
                      <a:pt x="44" y="102"/>
                    </a:cubicBezTo>
                    <a:cubicBezTo>
                      <a:pt x="38" y="104"/>
                      <a:pt x="30" y="104"/>
                      <a:pt x="25" y="109"/>
                    </a:cubicBezTo>
                    <a:cubicBezTo>
                      <a:pt x="25" y="109"/>
                      <a:pt x="24" y="112"/>
                      <a:pt x="23" y="113"/>
                    </a:cubicBezTo>
                    <a:cubicBezTo>
                      <a:pt x="21" y="113"/>
                      <a:pt x="21" y="113"/>
                      <a:pt x="21" y="113"/>
                    </a:cubicBezTo>
                    <a:cubicBezTo>
                      <a:pt x="22" y="103"/>
                      <a:pt x="24" y="97"/>
                      <a:pt x="28" y="92"/>
                    </a:cubicBezTo>
                    <a:cubicBezTo>
                      <a:pt x="32" y="88"/>
                      <a:pt x="37" y="85"/>
                      <a:pt x="42" y="80"/>
                    </a:cubicBezTo>
                    <a:cubicBezTo>
                      <a:pt x="46" y="77"/>
                      <a:pt x="47" y="73"/>
                      <a:pt x="47" y="70"/>
                    </a:cubicBezTo>
                    <a:cubicBezTo>
                      <a:pt x="47" y="65"/>
                      <a:pt x="44" y="62"/>
                      <a:pt x="42" y="60"/>
                    </a:cubicBezTo>
                    <a:cubicBezTo>
                      <a:pt x="40" y="57"/>
                      <a:pt x="38" y="56"/>
                      <a:pt x="37" y="56"/>
                    </a:cubicBezTo>
                    <a:cubicBezTo>
                      <a:pt x="32" y="53"/>
                      <a:pt x="29" y="49"/>
                      <a:pt x="27" y="45"/>
                    </a:cubicBezTo>
                    <a:cubicBezTo>
                      <a:pt x="26" y="40"/>
                      <a:pt x="25" y="35"/>
                      <a:pt x="25" y="29"/>
                    </a:cubicBezTo>
                    <a:cubicBezTo>
                      <a:pt x="25" y="29"/>
                      <a:pt x="25" y="29"/>
                      <a:pt x="25" y="28"/>
                    </a:cubicBezTo>
                    <a:cubicBezTo>
                      <a:pt x="86" y="28"/>
                      <a:pt x="86" y="28"/>
                      <a:pt x="86" y="28"/>
                    </a:cubicBezTo>
                    <a:cubicBezTo>
                      <a:pt x="86" y="29"/>
                      <a:pt x="86" y="29"/>
                      <a:pt x="86" y="29"/>
                    </a:cubicBezTo>
                    <a:cubicBezTo>
                      <a:pt x="86" y="35"/>
                      <a:pt x="86" y="40"/>
                      <a:pt x="84" y="45"/>
                    </a:cubicBezTo>
                    <a:close/>
                    <a:moveTo>
                      <a:pt x="17" y="118"/>
                    </a:moveTo>
                    <a:cubicBezTo>
                      <a:pt x="18" y="117"/>
                      <a:pt x="19" y="116"/>
                      <a:pt x="21" y="116"/>
                    </a:cubicBezTo>
                    <a:cubicBezTo>
                      <a:pt x="21" y="116"/>
                      <a:pt x="21" y="116"/>
                      <a:pt x="21" y="116"/>
                    </a:cubicBezTo>
                    <a:cubicBezTo>
                      <a:pt x="90" y="116"/>
                      <a:pt x="90" y="116"/>
                      <a:pt x="90" y="116"/>
                    </a:cubicBezTo>
                    <a:cubicBezTo>
                      <a:pt x="90" y="116"/>
                      <a:pt x="90" y="116"/>
                      <a:pt x="90" y="116"/>
                    </a:cubicBezTo>
                    <a:cubicBezTo>
                      <a:pt x="92" y="116"/>
                      <a:pt x="93" y="117"/>
                      <a:pt x="94" y="118"/>
                    </a:cubicBezTo>
                    <a:cubicBezTo>
                      <a:pt x="95" y="118"/>
                      <a:pt x="95" y="118"/>
                      <a:pt x="95" y="119"/>
                    </a:cubicBezTo>
                    <a:cubicBezTo>
                      <a:pt x="95" y="119"/>
                      <a:pt x="96" y="120"/>
                      <a:pt x="96" y="121"/>
                    </a:cubicBezTo>
                    <a:cubicBezTo>
                      <a:pt x="96" y="121"/>
                      <a:pt x="96" y="121"/>
                      <a:pt x="96" y="122"/>
                    </a:cubicBezTo>
                    <a:cubicBezTo>
                      <a:pt x="96" y="122"/>
                      <a:pt x="95" y="123"/>
                      <a:pt x="95" y="123"/>
                    </a:cubicBezTo>
                    <a:cubicBezTo>
                      <a:pt x="95" y="123"/>
                      <a:pt x="95" y="124"/>
                      <a:pt x="94" y="124"/>
                    </a:cubicBezTo>
                    <a:cubicBezTo>
                      <a:pt x="94" y="124"/>
                      <a:pt x="94" y="124"/>
                      <a:pt x="94" y="124"/>
                    </a:cubicBezTo>
                    <a:cubicBezTo>
                      <a:pt x="93" y="125"/>
                      <a:pt x="92" y="125"/>
                      <a:pt x="90" y="125"/>
                    </a:cubicBezTo>
                    <a:cubicBezTo>
                      <a:pt x="21" y="125"/>
                      <a:pt x="21" y="125"/>
                      <a:pt x="21" y="125"/>
                    </a:cubicBezTo>
                    <a:cubicBezTo>
                      <a:pt x="19" y="125"/>
                      <a:pt x="18" y="125"/>
                      <a:pt x="17" y="124"/>
                    </a:cubicBezTo>
                    <a:cubicBezTo>
                      <a:pt x="17" y="124"/>
                      <a:pt x="17" y="124"/>
                      <a:pt x="17" y="124"/>
                    </a:cubicBezTo>
                    <a:cubicBezTo>
                      <a:pt x="16" y="124"/>
                      <a:pt x="16" y="123"/>
                      <a:pt x="16" y="123"/>
                    </a:cubicBezTo>
                    <a:cubicBezTo>
                      <a:pt x="16" y="123"/>
                      <a:pt x="16" y="122"/>
                      <a:pt x="15" y="122"/>
                    </a:cubicBezTo>
                    <a:cubicBezTo>
                      <a:pt x="15" y="121"/>
                      <a:pt x="15" y="121"/>
                      <a:pt x="15" y="121"/>
                    </a:cubicBezTo>
                    <a:cubicBezTo>
                      <a:pt x="15" y="120"/>
                      <a:pt x="16" y="119"/>
                      <a:pt x="16" y="119"/>
                    </a:cubicBezTo>
                    <a:cubicBezTo>
                      <a:pt x="16" y="118"/>
                      <a:pt x="17" y="118"/>
                      <a:pt x="17" y="118"/>
                    </a:cubicBezTo>
                    <a:close/>
                    <a:moveTo>
                      <a:pt x="95" y="22"/>
                    </a:moveTo>
                    <a:cubicBezTo>
                      <a:pt x="95" y="23"/>
                      <a:pt x="95" y="23"/>
                      <a:pt x="94" y="23"/>
                    </a:cubicBezTo>
                    <a:cubicBezTo>
                      <a:pt x="94" y="24"/>
                      <a:pt x="93" y="24"/>
                      <a:pt x="92" y="24"/>
                    </a:cubicBezTo>
                    <a:cubicBezTo>
                      <a:pt x="92" y="25"/>
                      <a:pt x="91" y="25"/>
                      <a:pt x="90" y="25"/>
                    </a:cubicBezTo>
                    <a:cubicBezTo>
                      <a:pt x="86" y="25"/>
                      <a:pt x="86" y="25"/>
                      <a:pt x="86" y="25"/>
                    </a:cubicBezTo>
                    <a:cubicBezTo>
                      <a:pt x="25" y="25"/>
                      <a:pt x="25" y="25"/>
                      <a:pt x="25" y="25"/>
                    </a:cubicBezTo>
                    <a:cubicBezTo>
                      <a:pt x="21" y="25"/>
                      <a:pt x="21" y="25"/>
                      <a:pt x="21" y="25"/>
                    </a:cubicBezTo>
                    <a:cubicBezTo>
                      <a:pt x="20" y="25"/>
                      <a:pt x="19" y="25"/>
                      <a:pt x="19" y="24"/>
                    </a:cubicBezTo>
                    <a:cubicBezTo>
                      <a:pt x="18" y="24"/>
                      <a:pt x="17" y="24"/>
                      <a:pt x="17" y="23"/>
                    </a:cubicBezTo>
                    <a:cubicBezTo>
                      <a:pt x="17" y="23"/>
                      <a:pt x="16" y="23"/>
                      <a:pt x="16" y="22"/>
                    </a:cubicBezTo>
                    <a:cubicBezTo>
                      <a:pt x="16" y="22"/>
                      <a:pt x="15" y="21"/>
                      <a:pt x="15" y="20"/>
                    </a:cubicBezTo>
                    <a:cubicBezTo>
                      <a:pt x="15" y="20"/>
                      <a:pt x="16" y="19"/>
                      <a:pt x="16" y="18"/>
                    </a:cubicBezTo>
                    <a:cubicBezTo>
                      <a:pt x="16" y="18"/>
                      <a:pt x="17" y="17"/>
                      <a:pt x="17" y="17"/>
                    </a:cubicBezTo>
                    <a:cubicBezTo>
                      <a:pt x="17" y="17"/>
                      <a:pt x="17" y="17"/>
                      <a:pt x="17" y="17"/>
                    </a:cubicBezTo>
                    <a:cubicBezTo>
                      <a:pt x="18" y="16"/>
                      <a:pt x="20" y="16"/>
                      <a:pt x="21" y="16"/>
                    </a:cubicBezTo>
                    <a:cubicBezTo>
                      <a:pt x="21" y="16"/>
                      <a:pt x="21" y="16"/>
                      <a:pt x="21" y="16"/>
                    </a:cubicBezTo>
                    <a:cubicBezTo>
                      <a:pt x="90" y="16"/>
                      <a:pt x="90" y="16"/>
                      <a:pt x="90" y="16"/>
                    </a:cubicBezTo>
                    <a:cubicBezTo>
                      <a:pt x="91" y="16"/>
                      <a:pt x="93" y="16"/>
                      <a:pt x="94" y="17"/>
                    </a:cubicBezTo>
                    <a:cubicBezTo>
                      <a:pt x="94" y="17"/>
                      <a:pt x="94" y="17"/>
                      <a:pt x="94" y="17"/>
                    </a:cubicBezTo>
                    <a:cubicBezTo>
                      <a:pt x="95" y="17"/>
                      <a:pt x="95" y="18"/>
                      <a:pt x="95" y="18"/>
                    </a:cubicBezTo>
                    <a:cubicBezTo>
                      <a:pt x="95" y="19"/>
                      <a:pt x="96" y="20"/>
                      <a:pt x="96" y="20"/>
                    </a:cubicBezTo>
                    <a:cubicBezTo>
                      <a:pt x="96" y="21"/>
                      <a:pt x="95" y="22"/>
                      <a:pt x="95" y="22"/>
                    </a:cubicBezTo>
                    <a:close/>
                    <a:moveTo>
                      <a:pt x="105" y="134"/>
                    </a:moveTo>
                    <a:cubicBezTo>
                      <a:pt x="104" y="135"/>
                      <a:pt x="103" y="135"/>
                      <a:pt x="102" y="135"/>
                    </a:cubicBezTo>
                    <a:cubicBezTo>
                      <a:pt x="9" y="135"/>
                      <a:pt x="9" y="135"/>
                      <a:pt x="9" y="135"/>
                    </a:cubicBezTo>
                    <a:cubicBezTo>
                      <a:pt x="8" y="135"/>
                      <a:pt x="7" y="135"/>
                      <a:pt x="6" y="134"/>
                    </a:cubicBezTo>
                    <a:cubicBezTo>
                      <a:pt x="5" y="133"/>
                      <a:pt x="5" y="133"/>
                      <a:pt x="5" y="132"/>
                    </a:cubicBezTo>
                    <a:cubicBezTo>
                      <a:pt x="5" y="131"/>
                      <a:pt x="5" y="131"/>
                      <a:pt x="6" y="130"/>
                    </a:cubicBezTo>
                    <a:cubicBezTo>
                      <a:pt x="7" y="129"/>
                      <a:pt x="8" y="129"/>
                      <a:pt x="9" y="129"/>
                    </a:cubicBezTo>
                    <a:cubicBezTo>
                      <a:pt x="102" y="129"/>
                      <a:pt x="102" y="129"/>
                      <a:pt x="102" y="129"/>
                    </a:cubicBezTo>
                    <a:cubicBezTo>
                      <a:pt x="103" y="129"/>
                      <a:pt x="104" y="129"/>
                      <a:pt x="105" y="130"/>
                    </a:cubicBezTo>
                    <a:cubicBezTo>
                      <a:pt x="106" y="131"/>
                      <a:pt x="106" y="131"/>
                      <a:pt x="106" y="132"/>
                    </a:cubicBezTo>
                    <a:cubicBezTo>
                      <a:pt x="106" y="133"/>
                      <a:pt x="106" y="133"/>
                      <a:pt x="105" y="134"/>
                    </a:cubicBezTo>
                    <a:close/>
                    <a:moveTo>
                      <a:pt x="77" y="51"/>
                    </a:moveTo>
                    <a:cubicBezTo>
                      <a:pt x="77" y="51"/>
                      <a:pt x="73" y="55"/>
                      <a:pt x="72" y="55"/>
                    </a:cubicBezTo>
                    <a:cubicBezTo>
                      <a:pt x="69" y="58"/>
                      <a:pt x="64" y="61"/>
                      <a:pt x="61" y="65"/>
                    </a:cubicBezTo>
                    <a:cubicBezTo>
                      <a:pt x="59" y="68"/>
                      <a:pt x="57" y="73"/>
                      <a:pt x="57" y="77"/>
                    </a:cubicBezTo>
                    <a:cubicBezTo>
                      <a:pt x="56" y="73"/>
                      <a:pt x="55" y="69"/>
                      <a:pt x="53" y="65"/>
                    </a:cubicBezTo>
                    <a:cubicBezTo>
                      <a:pt x="50" y="61"/>
                      <a:pt x="45" y="59"/>
                      <a:pt x="41" y="55"/>
                    </a:cubicBezTo>
                    <a:cubicBezTo>
                      <a:pt x="41" y="55"/>
                      <a:pt x="37" y="50"/>
                      <a:pt x="37" y="50"/>
                    </a:cubicBezTo>
                    <a:cubicBezTo>
                      <a:pt x="37" y="50"/>
                      <a:pt x="59" y="41"/>
                      <a:pt x="77" y="51"/>
                    </a:cubicBezTo>
                    <a:close/>
                    <a:moveTo>
                      <a:pt x="57" y="81"/>
                    </a:moveTo>
                    <a:cubicBezTo>
                      <a:pt x="58" y="84"/>
                      <a:pt x="58" y="88"/>
                      <a:pt x="57" y="87"/>
                    </a:cubicBezTo>
                    <a:cubicBezTo>
                      <a:pt x="56" y="87"/>
                      <a:pt x="57" y="81"/>
                      <a:pt x="57" y="81"/>
                    </a:cubicBezTo>
                    <a:close/>
                  </a:path>
                </a:pathLst>
              </a:custGeom>
              <a:grpFill/>
              <a:ln>
                <a:noFill/>
              </a:ln>
            </p:spPr>
            <p:txBody>
              <a:bodyPr vert="horz" wrap="square" lIns="91440" tIns="45720" rIns="91440" bIns="45720" numCol="1" anchor="t" anchorCtr="0" compatLnSpc="1"/>
              <a:lstStyle/>
              <a:p>
                <a:endParaRPr lang="zh-CN" altLang="en-US"/>
              </a:p>
            </p:txBody>
          </p:sp>
          <p:sp>
            <p:nvSpPr>
              <p:cNvPr id="12" name="Freeform 123"/>
              <p:cNvSpPr>
                <a:spLocks noEditPoints="1"/>
              </p:cNvSpPr>
              <p:nvPr/>
            </p:nvSpPr>
            <p:spPr bwMode="auto">
              <a:xfrm>
                <a:off x="6201527" y="6318341"/>
                <a:ext cx="194577" cy="280833"/>
              </a:xfrm>
              <a:custGeom>
                <a:avLst/>
                <a:gdLst>
                  <a:gd name="T0" fmla="*/ 67 w 97"/>
                  <a:gd name="T1" fmla="*/ 116 h 140"/>
                  <a:gd name="T2" fmla="*/ 65 w 97"/>
                  <a:gd name="T3" fmla="*/ 112 h 140"/>
                  <a:gd name="T4" fmla="*/ 30 w 97"/>
                  <a:gd name="T5" fmla="*/ 114 h 140"/>
                  <a:gd name="T6" fmla="*/ 32 w 97"/>
                  <a:gd name="T7" fmla="*/ 118 h 140"/>
                  <a:gd name="T8" fmla="*/ 65 w 97"/>
                  <a:gd name="T9" fmla="*/ 125 h 140"/>
                  <a:gd name="T10" fmla="*/ 67 w 97"/>
                  <a:gd name="T11" fmla="*/ 122 h 140"/>
                  <a:gd name="T12" fmla="*/ 32 w 97"/>
                  <a:gd name="T13" fmla="*/ 120 h 140"/>
                  <a:gd name="T14" fmla="*/ 30 w 97"/>
                  <a:gd name="T15" fmla="*/ 124 h 140"/>
                  <a:gd name="T16" fmla="*/ 65 w 97"/>
                  <a:gd name="T17" fmla="*/ 125 h 140"/>
                  <a:gd name="T18" fmla="*/ 67 w 97"/>
                  <a:gd name="T19" fmla="*/ 132 h 140"/>
                  <a:gd name="T20" fmla="*/ 65 w 97"/>
                  <a:gd name="T21" fmla="*/ 128 h 140"/>
                  <a:gd name="T22" fmla="*/ 30 w 97"/>
                  <a:gd name="T23" fmla="*/ 129 h 140"/>
                  <a:gd name="T24" fmla="*/ 32 w 97"/>
                  <a:gd name="T25" fmla="*/ 133 h 140"/>
                  <a:gd name="T26" fmla="*/ 38 w 97"/>
                  <a:gd name="T27" fmla="*/ 135 h 140"/>
                  <a:gd name="T28" fmla="*/ 59 w 97"/>
                  <a:gd name="T29" fmla="*/ 135 h 140"/>
                  <a:gd name="T30" fmla="*/ 55 w 97"/>
                  <a:gd name="T31" fmla="*/ 60 h 140"/>
                  <a:gd name="T32" fmla="*/ 54 w 97"/>
                  <a:gd name="T33" fmla="*/ 68 h 140"/>
                  <a:gd name="T34" fmla="*/ 42 w 97"/>
                  <a:gd name="T35" fmla="*/ 68 h 140"/>
                  <a:gd name="T36" fmla="*/ 44 w 97"/>
                  <a:gd name="T37" fmla="*/ 60 h 140"/>
                  <a:gd name="T38" fmla="*/ 36 w 97"/>
                  <a:gd name="T39" fmla="*/ 106 h 140"/>
                  <a:gd name="T40" fmla="*/ 61 w 97"/>
                  <a:gd name="T41" fmla="*/ 68 h 140"/>
                  <a:gd name="T42" fmla="*/ 97 w 97"/>
                  <a:gd name="T43" fmla="*/ 49 h 140"/>
                  <a:gd name="T44" fmla="*/ 0 w 97"/>
                  <a:gd name="T45" fmla="*/ 49 h 140"/>
                  <a:gd name="T46" fmla="*/ 0 w 97"/>
                  <a:gd name="T47" fmla="*/ 53 h 140"/>
                  <a:gd name="T48" fmla="*/ 27 w 97"/>
                  <a:gd name="T49" fmla="*/ 106 h 140"/>
                  <a:gd name="T50" fmla="*/ 32 w 97"/>
                  <a:gd name="T51" fmla="*/ 106 h 140"/>
                  <a:gd name="T52" fmla="*/ 44 w 97"/>
                  <a:gd name="T53" fmla="*/ 56 h 140"/>
                  <a:gd name="T54" fmla="*/ 55 w 97"/>
                  <a:gd name="T55" fmla="*/ 56 h 140"/>
                  <a:gd name="T56" fmla="*/ 65 w 97"/>
                  <a:gd name="T57" fmla="*/ 106 h 140"/>
                  <a:gd name="T58" fmla="*/ 69 w 97"/>
                  <a:gd name="T59" fmla="*/ 106 h 140"/>
                  <a:gd name="T60" fmla="*/ 97 w 97"/>
                  <a:gd name="T61" fmla="*/ 53 h 140"/>
                  <a:gd name="T62" fmla="*/ 97 w 97"/>
                  <a:gd name="T63" fmla="*/ 49 h 140"/>
                  <a:gd name="T64" fmla="*/ 49 w 97"/>
                  <a:gd name="T65" fmla="*/ 63 h 140"/>
                  <a:gd name="T66" fmla="*/ 48 w 97"/>
                  <a:gd name="T67" fmla="*/ 7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140">
                    <a:moveTo>
                      <a:pt x="65" y="118"/>
                    </a:moveTo>
                    <a:cubicBezTo>
                      <a:pt x="66" y="118"/>
                      <a:pt x="67" y="117"/>
                      <a:pt x="67" y="116"/>
                    </a:cubicBezTo>
                    <a:cubicBezTo>
                      <a:pt x="67" y="114"/>
                      <a:pt x="67" y="114"/>
                      <a:pt x="67" y="114"/>
                    </a:cubicBezTo>
                    <a:cubicBezTo>
                      <a:pt x="67" y="113"/>
                      <a:pt x="66" y="112"/>
                      <a:pt x="65" y="112"/>
                    </a:cubicBezTo>
                    <a:cubicBezTo>
                      <a:pt x="32" y="112"/>
                      <a:pt x="32" y="112"/>
                      <a:pt x="32" y="112"/>
                    </a:cubicBezTo>
                    <a:cubicBezTo>
                      <a:pt x="31" y="112"/>
                      <a:pt x="30" y="113"/>
                      <a:pt x="30" y="114"/>
                    </a:cubicBezTo>
                    <a:cubicBezTo>
                      <a:pt x="30" y="116"/>
                      <a:pt x="30" y="116"/>
                      <a:pt x="30" y="116"/>
                    </a:cubicBezTo>
                    <a:cubicBezTo>
                      <a:pt x="30" y="117"/>
                      <a:pt x="31" y="118"/>
                      <a:pt x="32" y="118"/>
                    </a:cubicBezTo>
                    <a:lnTo>
                      <a:pt x="65" y="118"/>
                    </a:lnTo>
                    <a:close/>
                    <a:moveTo>
                      <a:pt x="65" y="125"/>
                    </a:moveTo>
                    <a:cubicBezTo>
                      <a:pt x="66" y="125"/>
                      <a:pt x="67" y="125"/>
                      <a:pt x="67" y="124"/>
                    </a:cubicBezTo>
                    <a:cubicBezTo>
                      <a:pt x="67" y="122"/>
                      <a:pt x="67" y="122"/>
                      <a:pt x="67" y="122"/>
                    </a:cubicBezTo>
                    <a:cubicBezTo>
                      <a:pt x="67" y="121"/>
                      <a:pt x="66" y="120"/>
                      <a:pt x="65" y="120"/>
                    </a:cubicBezTo>
                    <a:cubicBezTo>
                      <a:pt x="32" y="120"/>
                      <a:pt x="32" y="120"/>
                      <a:pt x="32" y="120"/>
                    </a:cubicBezTo>
                    <a:cubicBezTo>
                      <a:pt x="31" y="120"/>
                      <a:pt x="30" y="121"/>
                      <a:pt x="30" y="122"/>
                    </a:cubicBezTo>
                    <a:cubicBezTo>
                      <a:pt x="30" y="124"/>
                      <a:pt x="30" y="124"/>
                      <a:pt x="30" y="124"/>
                    </a:cubicBezTo>
                    <a:cubicBezTo>
                      <a:pt x="30" y="125"/>
                      <a:pt x="31" y="125"/>
                      <a:pt x="32" y="125"/>
                    </a:cubicBezTo>
                    <a:lnTo>
                      <a:pt x="65" y="125"/>
                    </a:lnTo>
                    <a:close/>
                    <a:moveTo>
                      <a:pt x="65" y="133"/>
                    </a:moveTo>
                    <a:cubicBezTo>
                      <a:pt x="66" y="133"/>
                      <a:pt x="67" y="132"/>
                      <a:pt x="67" y="132"/>
                    </a:cubicBezTo>
                    <a:cubicBezTo>
                      <a:pt x="67" y="129"/>
                      <a:pt x="67" y="129"/>
                      <a:pt x="67" y="129"/>
                    </a:cubicBezTo>
                    <a:cubicBezTo>
                      <a:pt x="67" y="129"/>
                      <a:pt x="66" y="128"/>
                      <a:pt x="65" y="128"/>
                    </a:cubicBezTo>
                    <a:cubicBezTo>
                      <a:pt x="32" y="128"/>
                      <a:pt x="32" y="128"/>
                      <a:pt x="32" y="128"/>
                    </a:cubicBezTo>
                    <a:cubicBezTo>
                      <a:pt x="31" y="128"/>
                      <a:pt x="30" y="129"/>
                      <a:pt x="30" y="129"/>
                    </a:cubicBezTo>
                    <a:cubicBezTo>
                      <a:pt x="30" y="132"/>
                      <a:pt x="30" y="132"/>
                      <a:pt x="30" y="132"/>
                    </a:cubicBezTo>
                    <a:cubicBezTo>
                      <a:pt x="30" y="132"/>
                      <a:pt x="31" y="133"/>
                      <a:pt x="32" y="133"/>
                    </a:cubicBezTo>
                    <a:lnTo>
                      <a:pt x="65" y="133"/>
                    </a:lnTo>
                    <a:close/>
                    <a:moveTo>
                      <a:pt x="38" y="135"/>
                    </a:moveTo>
                    <a:cubicBezTo>
                      <a:pt x="40" y="138"/>
                      <a:pt x="44" y="140"/>
                      <a:pt x="48" y="140"/>
                    </a:cubicBezTo>
                    <a:cubicBezTo>
                      <a:pt x="53" y="140"/>
                      <a:pt x="57" y="138"/>
                      <a:pt x="59" y="135"/>
                    </a:cubicBezTo>
                    <a:lnTo>
                      <a:pt x="38" y="135"/>
                    </a:lnTo>
                    <a:close/>
                    <a:moveTo>
                      <a:pt x="55" y="60"/>
                    </a:moveTo>
                    <a:cubicBezTo>
                      <a:pt x="54" y="60"/>
                      <a:pt x="53" y="60"/>
                      <a:pt x="52" y="61"/>
                    </a:cubicBezTo>
                    <a:cubicBezTo>
                      <a:pt x="53" y="63"/>
                      <a:pt x="54" y="65"/>
                      <a:pt x="54" y="68"/>
                    </a:cubicBezTo>
                    <a:cubicBezTo>
                      <a:pt x="54" y="76"/>
                      <a:pt x="51" y="79"/>
                      <a:pt x="48" y="79"/>
                    </a:cubicBezTo>
                    <a:cubicBezTo>
                      <a:pt x="45" y="79"/>
                      <a:pt x="42" y="76"/>
                      <a:pt x="42" y="68"/>
                    </a:cubicBezTo>
                    <a:cubicBezTo>
                      <a:pt x="42" y="65"/>
                      <a:pt x="43" y="62"/>
                      <a:pt x="45" y="60"/>
                    </a:cubicBezTo>
                    <a:cubicBezTo>
                      <a:pt x="45" y="60"/>
                      <a:pt x="44" y="60"/>
                      <a:pt x="44" y="60"/>
                    </a:cubicBezTo>
                    <a:cubicBezTo>
                      <a:pt x="40" y="60"/>
                      <a:pt x="36" y="63"/>
                      <a:pt x="36" y="68"/>
                    </a:cubicBezTo>
                    <a:cubicBezTo>
                      <a:pt x="36" y="106"/>
                      <a:pt x="36" y="106"/>
                      <a:pt x="36" y="106"/>
                    </a:cubicBezTo>
                    <a:cubicBezTo>
                      <a:pt x="61" y="106"/>
                      <a:pt x="61" y="106"/>
                      <a:pt x="61" y="106"/>
                    </a:cubicBezTo>
                    <a:cubicBezTo>
                      <a:pt x="61" y="68"/>
                      <a:pt x="61" y="68"/>
                      <a:pt x="61" y="68"/>
                    </a:cubicBezTo>
                    <a:cubicBezTo>
                      <a:pt x="61" y="61"/>
                      <a:pt x="56" y="60"/>
                      <a:pt x="55" y="60"/>
                    </a:cubicBezTo>
                    <a:close/>
                    <a:moveTo>
                      <a:pt x="97" y="49"/>
                    </a:moveTo>
                    <a:cubicBezTo>
                      <a:pt x="97" y="22"/>
                      <a:pt x="75" y="0"/>
                      <a:pt x="48" y="0"/>
                    </a:cubicBezTo>
                    <a:cubicBezTo>
                      <a:pt x="22" y="0"/>
                      <a:pt x="0" y="22"/>
                      <a:pt x="0" y="49"/>
                    </a:cubicBezTo>
                    <a:cubicBezTo>
                      <a:pt x="0" y="49"/>
                      <a:pt x="0" y="50"/>
                      <a:pt x="0" y="51"/>
                    </a:cubicBezTo>
                    <a:cubicBezTo>
                      <a:pt x="0" y="52"/>
                      <a:pt x="0" y="52"/>
                      <a:pt x="0" y="53"/>
                    </a:cubicBezTo>
                    <a:cubicBezTo>
                      <a:pt x="0" y="72"/>
                      <a:pt x="20" y="91"/>
                      <a:pt x="20" y="91"/>
                    </a:cubicBezTo>
                    <a:cubicBezTo>
                      <a:pt x="24" y="94"/>
                      <a:pt x="27" y="101"/>
                      <a:pt x="27" y="106"/>
                    </a:cubicBezTo>
                    <a:cubicBezTo>
                      <a:pt x="27" y="106"/>
                      <a:pt x="27" y="106"/>
                      <a:pt x="27" y="106"/>
                    </a:cubicBezTo>
                    <a:cubicBezTo>
                      <a:pt x="32" y="106"/>
                      <a:pt x="32" y="106"/>
                      <a:pt x="32" y="106"/>
                    </a:cubicBezTo>
                    <a:cubicBezTo>
                      <a:pt x="32" y="68"/>
                      <a:pt x="32" y="68"/>
                      <a:pt x="32" y="68"/>
                    </a:cubicBezTo>
                    <a:cubicBezTo>
                      <a:pt x="32" y="61"/>
                      <a:pt x="38" y="56"/>
                      <a:pt x="44" y="56"/>
                    </a:cubicBezTo>
                    <a:cubicBezTo>
                      <a:pt x="46" y="56"/>
                      <a:pt x="47" y="57"/>
                      <a:pt x="49" y="58"/>
                    </a:cubicBezTo>
                    <a:cubicBezTo>
                      <a:pt x="51" y="57"/>
                      <a:pt x="53" y="56"/>
                      <a:pt x="55" y="56"/>
                    </a:cubicBezTo>
                    <a:cubicBezTo>
                      <a:pt x="60" y="56"/>
                      <a:pt x="65" y="60"/>
                      <a:pt x="65" y="68"/>
                    </a:cubicBezTo>
                    <a:cubicBezTo>
                      <a:pt x="65" y="106"/>
                      <a:pt x="65" y="106"/>
                      <a:pt x="65" y="106"/>
                    </a:cubicBezTo>
                    <a:cubicBezTo>
                      <a:pt x="69" y="106"/>
                      <a:pt x="69" y="106"/>
                      <a:pt x="69" y="106"/>
                    </a:cubicBezTo>
                    <a:cubicBezTo>
                      <a:pt x="69" y="106"/>
                      <a:pt x="69" y="106"/>
                      <a:pt x="69" y="106"/>
                    </a:cubicBezTo>
                    <a:cubicBezTo>
                      <a:pt x="69" y="101"/>
                      <a:pt x="73" y="94"/>
                      <a:pt x="76" y="91"/>
                    </a:cubicBezTo>
                    <a:cubicBezTo>
                      <a:pt x="76" y="91"/>
                      <a:pt x="97" y="72"/>
                      <a:pt x="97" y="53"/>
                    </a:cubicBezTo>
                    <a:cubicBezTo>
                      <a:pt x="97" y="52"/>
                      <a:pt x="97" y="52"/>
                      <a:pt x="97" y="51"/>
                    </a:cubicBezTo>
                    <a:cubicBezTo>
                      <a:pt x="97" y="50"/>
                      <a:pt x="97" y="49"/>
                      <a:pt x="97" y="49"/>
                    </a:cubicBezTo>
                    <a:close/>
                    <a:moveTo>
                      <a:pt x="50" y="68"/>
                    </a:moveTo>
                    <a:cubicBezTo>
                      <a:pt x="50" y="66"/>
                      <a:pt x="50" y="64"/>
                      <a:pt x="49" y="63"/>
                    </a:cubicBezTo>
                    <a:cubicBezTo>
                      <a:pt x="47" y="64"/>
                      <a:pt x="46" y="66"/>
                      <a:pt x="46" y="68"/>
                    </a:cubicBezTo>
                    <a:cubicBezTo>
                      <a:pt x="46" y="73"/>
                      <a:pt x="48" y="75"/>
                      <a:pt x="48" y="75"/>
                    </a:cubicBezTo>
                    <a:cubicBezTo>
                      <a:pt x="49" y="75"/>
                      <a:pt x="50" y="74"/>
                      <a:pt x="50" y="68"/>
                    </a:cubicBezTo>
                    <a:close/>
                  </a:path>
                </a:pathLst>
              </a:custGeom>
              <a:grpFill/>
              <a:ln>
                <a:noFill/>
              </a:ln>
            </p:spPr>
            <p:txBody>
              <a:bodyPr vert="horz" wrap="square" lIns="91440" tIns="45720" rIns="91440" bIns="45720" numCol="1" anchor="t" anchorCtr="0" compatLnSpc="1"/>
              <a:lstStyle/>
              <a:p>
                <a:endParaRPr lang="zh-CN" altLang="en-US"/>
              </a:p>
            </p:txBody>
          </p:sp>
          <p:sp>
            <p:nvSpPr>
              <p:cNvPr id="13" name="Freeform 134"/>
              <p:cNvSpPr>
                <a:spLocks noEditPoints="1"/>
              </p:cNvSpPr>
              <p:nvPr/>
            </p:nvSpPr>
            <p:spPr bwMode="auto">
              <a:xfrm>
                <a:off x="7261754" y="6340996"/>
                <a:ext cx="258178" cy="258178"/>
              </a:xfrm>
              <a:custGeom>
                <a:avLst/>
                <a:gdLst>
                  <a:gd name="T0" fmla="*/ 9 w 140"/>
                  <a:gd name="T1" fmla="*/ 93 h 140"/>
                  <a:gd name="T2" fmla="*/ 140 w 140"/>
                  <a:gd name="T3" fmla="*/ 126 h 140"/>
                  <a:gd name="T4" fmla="*/ 122 w 140"/>
                  <a:gd name="T5" fmla="*/ 4 h 140"/>
                  <a:gd name="T6" fmla="*/ 18 w 140"/>
                  <a:gd name="T7" fmla="*/ 80 h 140"/>
                  <a:gd name="T8" fmla="*/ 15 w 140"/>
                  <a:gd name="T9" fmla="*/ 121 h 140"/>
                  <a:gd name="T10" fmla="*/ 21 w 140"/>
                  <a:gd name="T11" fmla="*/ 125 h 140"/>
                  <a:gd name="T12" fmla="*/ 20 w 140"/>
                  <a:gd name="T13" fmla="*/ 109 h 140"/>
                  <a:gd name="T14" fmla="*/ 28 w 140"/>
                  <a:gd name="T15" fmla="*/ 116 h 140"/>
                  <a:gd name="T16" fmla="*/ 20 w 140"/>
                  <a:gd name="T17" fmla="*/ 109 h 140"/>
                  <a:gd name="T18" fmla="*/ 27 w 140"/>
                  <a:gd name="T19" fmla="*/ 105 h 140"/>
                  <a:gd name="T20" fmla="*/ 22 w 140"/>
                  <a:gd name="T21" fmla="*/ 98 h 140"/>
                  <a:gd name="T22" fmla="*/ 30 w 140"/>
                  <a:gd name="T23" fmla="*/ 126 h 140"/>
                  <a:gd name="T24" fmla="*/ 27 w 140"/>
                  <a:gd name="T25" fmla="*/ 119 h 140"/>
                  <a:gd name="T26" fmla="*/ 112 w 140"/>
                  <a:gd name="T27" fmla="*/ 63 h 140"/>
                  <a:gd name="T28" fmla="*/ 32 w 140"/>
                  <a:gd name="T29" fmla="*/ 102 h 140"/>
                  <a:gd name="T30" fmla="*/ 39 w 140"/>
                  <a:gd name="T31" fmla="*/ 102 h 140"/>
                  <a:gd name="T32" fmla="*/ 34 w 140"/>
                  <a:gd name="T33" fmla="*/ 111 h 140"/>
                  <a:gd name="T34" fmla="*/ 40 w 140"/>
                  <a:gd name="T35" fmla="*/ 112 h 140"/>
                  <a:gd name="T36" fmla="*/ 36 w 140"/>
                  <a:gd name="T37" fmla="*/ 121 h 140"/>
                  <a:gd name="T38" fmla="*/ 42 w 140"/>
                  <a:gd name="T39" fmla="*/ 125 h 140"/>
                  <a:gd name="T40" fmla="*/ 44 w 140"/>
                  <a:gd name="T41" fmla="*/ 98 h 140"/>
                  <a:gd name="T42" fmla="*/ 48 w 140"/>
                  <a:gd name="T43" fmla="*/ 104 h 140"/>
                  <a:gd name="T44" fmla="*/ 46 w 140"/>
                  <a:gd name="T45" fmla="*/ 109 h 140"/>
                  <a:gd name="T46" fmla="*/ 48 w 140"/>
                  <a:gd name="T47" fmla="*/ 116 h 140"/>
                  <a:gd name="T48" fmla="*/ 46 w 140"/>
                  <a:gd name="T49" fmla="*/ 109 h 140"/>
                  <a:gd name="T50" fmla="*/ 58 w 140"/>
                  <a:gd name="T51" fmla="*/ 126 h 140"/>
                  <a:gd name="T52" fmla="*/ 94 w 140"/>
                  <a:gd name="T53" fmla="*/ 121 h 140"/>
                  <a:gd name="T54" fmla="*/ 53 w 140"/>
                  <a:gd name="T55" fmla="*/ 98 h 140"/>
                  <a:gd name="T56" fmla="*/ 56 w 140"/>
                  <a:gd name="T57" fmla="*/ 105 h 140"/>
                  <a:gd name="T58" fmla="*/ 53 w 140"/>
                  <a:gd name="T59" fmla="*/ 98 h 140"/>
                  <a:gd name="T60" fmla="*/ 57 w 140"/>
                  <a:gd name="T61" fmla="*/ 116 h 140"/>
                  <a:gd name="T62" fmla="*/ 55 w 140"/>
                  <a:gd name="T63" fmla="*/ 109 h 140"/>
                  <a:gd name="T64" fmla="*/ 65 w 140"/>
                  <a:gd name="T65" fmla="*/ 105 h 140"/>
                  <a:gd name="T66" fmla="*/ 65 w 140"/>
                  <a:gd name="T67" fmla="*/ 109 h 140"/>
                  <a:gd name="T68" fmla="*/ 68 w 140"/>
                  <a:gd name="T69" fmla="*/ 116 h 140"/>
                  <a:gd name="T70" fmla="*/ 65 w 140"/>
                  <a:gd name="T71" fmla="*/ 109 h 140"/>
                  <a:gd name="T72" fmla="*/ 73 w 140"/>
                  <a:gd name="T73" fmla="*/ 105 h 140"/>
                  <a:gd name="T74" fmla="*/ 73 w 140"/>
                  <a:gd name="T75" fmla="*/ 98 h 140"/>
                  <a:gd name="T76" fmla="*/ 76 w 140"/>
                  <a:gd name="T77" fmla="*/ 116 h 140"/>
                  <a:gd name="T78" fmla="*/ 75 w 140"/>
                  <a:gd name="T79" fmla="*/ 109 h 140"/>
                  <a:gd name="T80" fmla="*/ 83 w 140"/>
                  <a:gd name="T81" fmla="*/ 105 h 140"/>
                  <a:gd name="T82" fmla="*/ 81 w 140"/>
                  <a:gd name="T83" fmla="*/ 98 h 140"/>
                  <a:gd name="T84" fmla="*/ 87 w 140"/>
                  <a:gd name="T85" fmla="*/ 116 h 140"/>
                  <a:gd name="T86" fmla="*/ 86 w 140"/>
                  <a:gd name="T87" fmla="*/ 109 h 140"/>
                  <a:gd name="T88" fmla="*/ 90 w 140"/>
                  <a:gd name="T89" fmla="*/ 105 h 140"/>
                  <a:gd name="T90" fmla="*/ 91 w 140"/>
                  <a:gd name="T91" fmla="*/ 98 h 140"/>
                  <a:gd name="T92" fmla="*/ 95 w 140"/>
                  <a:gd name="T93" fmla="*/ 116 h 140"/>
                  <a:gd name="T94" fmla="*/ 97 w 140"/>
                  <a:gd name="T95" fmla="*/ 109 h 140"/>
                  <a:gd name="T96" fmla="*/ 98 w 140"/>
                  <a:gd name="T97" fmla="*/ 125 h 140"/>
                  <a:gd name="T98" fmla="*/ 104 w 140"/>
                  <a:gd name="T99" fmla="*/ 121 h 140"/>
                  <a:gd name="T100" fmla="*/ 98 w 140"/>
                  <a:gd name="T101" fmla="*/ 102 h 140"/>
                  <a:gd name="T102" fmla="*/ 104 w 140"/>
                  <a:gd name="T103" fmla="*/ 102 h 140"/>
                  <a:gd name="T104" fmla="*/ 102 w 140"/>
                  <a:gd name="T105" fmla="*/ 111 h 140"/>
                  <a:gd name="T106" fmla="*/ 109 w 140"/>
                  <a:gd name="T107" fmla="*/ 112 h 140"/>
                  <a:gd name="T108" fmla="*/ 107 w 140"/>
                  <a:gd name="T109" fmla="*/ 100 h 140"/>
                  <a:gd name="T110" fmla="*/ 120 w 140"/>
                  <a:gd name="T111" fmla="*/ 104 h 140"/>
                  <a:gd name="T112" fmla="*/ 109 w 140"/>
                  <a:gd name="T113" fmla="*/ 119 h 140"/>
                  <a:gd name="T114" fmla="*/ 115 w 140"/>
                  <a:gd name="T115" fmla="*/ 125 h 140"/>
                  <a:gd name="T116" fmla="*/ 113 w 140"/>
                  <a:gd name="T117" fmla="*/ 109 h 140"/>
                  <a:gd name="T118" fmla="*/ 122 w 140"/>
                  <a:gd name="T119" fmla="*/ 116 h 140"/>
                  <a:gd name="T120" fmla="*/ 113 w 140"/>
                  <a:gd name="T121" fmla="*/ 109 h 140"/>
                  <a:gd name="T122" fmla="*/ 122 w 140"/>
                  <a:gd name="T123" fmla="*/ 126 h 140"/>
                  <a:gd name="T124" fmla="*/ 121 w 140"/>
                  <a:gd name="T125"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0" h="140">
                    <a:moveTo>
                      <a:pt x="14" y="140"/>
                    </a:moveTo>
                    <a:cubicBezTo>
                      <a:pt x="10" y="140"/>
                      <a:pt x="7" y="139"/>
                      <a:pt x="4" y="136"/>
                    </a:cubicBezTo>
                    <a:cubicBezTo>
                      <a:pt x="1" y="133"/>
                      <a:pt x="0" y="130"/>
                      <a:pt x="0" y="126"/>
                    </a:cubicBezTo>
                    <a:cubicBezTo>
                      <a:pt x="0" y="124"/>
                      <a:pt x="0" y="123"/>
                      <a:pt x="1" y="121"/>
                    </a:cubicBezTo>
                    <a:cubicBezTo>
                      <a:pt x="7" y="96"/>
                      <a:pt x="7" y="96"/>
                      <a:pt x="7" y="96"/>
                    </a:cubicBezTo>
                    <a:cubicBezTo>
                      <a:pt x="8" y="95"/>
                      <a:pt x="8" y="94"/>
                      <a:pt x="9" y="93"/>
                    </a:cubicBezTo>
                    <a:cubicBezTo>
                      <a:pt x="10" y="92"/>
                      <a:pt x="12" y="91"/>
                      <a:pt x="14" y="91"/>
                    </a:cubicBezTo>
                    <a:cubicBezTo>
                      <a:pt x="126" y="91"/>
                      <a:pt x="126" y="91"/>
                      <a:pt x="126" y="91"/>
                    </a:cubicBezTo>
                    <a:cubicBezTo>
                      <a:pt x="128" y="91"/>
                      <a:pt x="129" y="92"/>
                      <a:pt x="131" y="93"/>
                    </a:cubicBezTo>
                    <a:cubicBezTo>
                      <a:pt x="131" y="94"/>
                      <a:pt x="132" y="95"/>
                      <a:pt x="132" y="96"/>
                    </a:cubicBezTo>
                    <a:cubicBezTo>
                      <a:pt x="139" y="121"/>
                      <a:pt x="139" y="121"/>
                      <a:pt x="139" y="121"/>
                    </a:cubicBezTo>
                    <a:cubicBezTo>
                      <a:pt x="140" y="123"/>
                      <a:pt x="140" y="124"/>
                      <a:pt x="140" y="126"/>
                    </a:cubicBezTo>
                    <a:cubicBezTo>
                      <a:pt x="140" y="130"/>
                      <a:pt x="139" y="133"/>
                      <a:pt x="136" y="136"/>
                    </a:cubicBezTo>
                    <a:cubicBezTo>
                      <a:pt x="133" y="139"/>
                      <a:pt x="130" y="140"/>
                      <a:pt x="126" y="140"/>
                    </a:cubicBezTo>
                    <a:lnTo>
                      <a:pt x="14" y="140"/>
                    </a:lnTo>
                    <a:close/>
                    <a:moveTo>
                      <a:pt x="28" y="0"/>
                    </a:moveTo>
                    <a:cubicBezTo>
                      <a:pt x="112" y="0"/>
                      <a:pt x="112" y="0"/>
                      <a:pt x="112" y="0"/>
                    </a:cubicBezTo>
                    <a:cubicBezTo>
                      <a:pt x="116" y="0"/>
                      <a:pt x="119" y="2"/>
                      <a:pt x="122" y="4"/>
                    </a:cubicBezTo>
                    <a:cubicBezTo>
                      <a:pt x="124" y="7"/>
                      <a:pt x="126" y="11"/>
                      <a:pt x="126" y="14"/>
                    </a:cubicBezTo>
                    <a:cubicBezTo>
                      <a:pt x="126" y="70"/>
                      <a:pt x="126" y="70"/>
                      <a:pt x="126" y="70"/>
                    </a:cubicBezTo>
                    <a:cubicBezTo>
                      <a:pt x="126" y="74"/>
                      <a:pt x="124" y="78"/>
                      <a:pt x="122" y="80"/>
                    </a:cubicBezTo>
                    <a:cubicBezTo>
                      <a:pt x="119" y="83"/>
                      <a:pt x="116" y="84"/>
                      <a:pt x="112" y="84"/>
                    </a:cubicBezTo>
                    <a:cubicBezTo>
                      <a:pt x="28" y="84"/>
                      <a:pt x="28" y="84"/>
                      <a:pt x="28" y="84"/>
                    </a:cubicBezTo>
                    <a:cubicBezTo>
                      <a:pt x="24" y="84"/>
                      <a:pt x="21" y="83"/>
                      <a:pt x="18" y="80"/>
                    </a:cubicBezTo>
                    <a:cubicBezTo>
                      <a:pt x="15" y="78"/>
                      <a:pt x="14" y="74"/>
                      <a:pt x="14" y="70"/>
                    </a:cubicBezTo>
                    <a:cubicBezTo>
                      <a:pt x="14" y="14"/>
                      <a:pt x="14" y="14"/>
                      <a:pt x="14" y="14"/>
                    </a:cubicBezTo>
                    <a:cubicBezTo>
                      <a:pt x="14" y="11"/>
                      <a:pt x="15" y="7"/>
                      <a:pt x="18" y="4"/>
                    </a:cubicBezTo>
                    <a:cubicBezTo>
                      <a:pt x="21" y="2"/>
                      <a:pt x="24" y="0"/>
                      <a:pt x="28" y="0"/>
                    </a:cubicBezTo>
                    <a:close/>
                    <a:moveTo>
                      <a:pt x="17" y="119"/>
                    </a:moveTo>
                    <a:cubicBezTo>
                      <a:pt x="16" y="119"/>
                      <a:pt x="15" y="120"/>
                      <a:pt x="15" y="121"/>
                    </a:cubicBezTo>
                    <a:cubicBezTo>
                      <a:pt x="15" y="122"/>
                      <a:pt x="15" y="122"/>
                      <a:pt x="15" y="123"/>
                    </a:cubicBezTo>
                    <a:cubicBezTo>
                      <a:pt x="15" y="123"/>
                      <a:pt x="14" y="124"/>
                      <a:pt x="14" y="125"/>
                    </a:cubicBezTo>
                    <a:cubicBezTo>
                      <a:pt x="14" y="126"/>
                      <a:pt x="14" y="126"/>
                      <a:pt x="16" y="126"/>
                    </a:cubicBezTo>
                    <a:cubicBezTo>
                      <a:pt x="16" y="126"/>
                      <a:pt x="17" y="126"/>
                      <a:pt x="17" y="126"/>
                    </a:cubicBezTo>
                    <a:cubicBezTo>
                      <a:pt x="18" y="126"/>
                      <a:pt x="19" y="126"/>
                      <a:pt x="19" y="126"/>
                    </a:cubicBezTo>
                    <a:cubicBezTo>
                      <a:pt x="20" y="126"/>
                      <a:pt x="21" y="126"/>
                      <a:pt x="21" y="125"/>
                    </a:cubicBezTo>
                    <a:cubicBezTo>
                      <a:pt x="21" y="124"/>
                      <a:pt x="22" y="123"/>
                      <a:pt x="22" y="123"/>
                    </a:cubicBezTo>
                    <a:cubicBezTo>
                      <a:pt x="22" y="122"/>
                      <a:pt x="22" y="122"/>
                      <a:pt x="22" y="121"/>
                    </a:cubicBezTo>
                    <a:cubicBezTo>
                      <a:pt x="22" y="120"/>
                      <a:pt x="22" y="119"/>
                      <a:pt x="21" y="119"/>
                    </a:cubicBezTo>
                    <a:cubicBezTo>
                      <a:pt x="20" y="119"/>
                      <a:pt x="20" y="119"/>
                      <a:pt x="19" y="119"/>
                    </a:cubicBezTo>
                    <a:cubicBezTo>
                      <a:pt x="18" y="119"/>
                      <a:pt x="18" y="119"/>
                      <a:pt x="17" y="119"/>
                    </a:cubicBezTo>
                    <a:close/>
                    <a:moveTo>
                      <a:pt x="20" y="109"/>
                    </a:moveTo>
                    <a:cubicBezTo>
                      <a:pt x="19" y="109"/>
                      <a:pt x="18" y="109"/>
                      <a:pt x="18" y="111"/>
                    </a:cubicBezTo>
                    <a:cubicBezTo>
                      <a:pt x="18" y="111"/>
                      <a:pt x="18" y="112"/>
                      <a:pt x="17" y="112"/>
                    </a:cubicBezTo>
                    <a:cubicBezTo>
                      <a:pt x="17" y="113"/>
                      <a:pt x="17" y="113"/>
                      <a:pt x="17" y="114"/>
                    </a:cubicBezTo>
                    <a:cubicBezTo>
                      <a:pt x="17" y="115"/>
                      <a:pt x="17" y="116"/>
                      <a:pt x="18" y="116"/>
                    </a:cubicBezTo>
                    <a:cubicBezTo>
                      <a:pt x="20" y="116"/>
                      <a:pt x="21" y="116"/>
                      <a:pt x="23" y="116"/>
                    </a:cubicBezTo>
                    <a:cubicBezTo>
                      <a:pt x="25" y="116"/>
                      <a:pt x="27" y="116"/>
                      <a:pt x="28" y="116"/>
                    </a:cubicBezTo>
                    <a:cubicBezTo>
                      <a:pt x="29" y="116"/>
                      <a:pt x="30" y="115"/>
                      <a:pt x="30" y="114"/>
                    </a:cubicBezTo>
                    <a:cubicBezTo>
                      <a:pt x="30" y="113"/>
                      <a:pt x="30" y="113"/>
                      <a:pt x="30" y="112"/>
                    </a:cubicBezTo>
                    <a:cubicBezTo>
                      <a:pt x="31" y="112"/>
                      <a:pt x="31" y="111"/>
                      <a:pt x="31" y="111"/>
                    </a:cubicBezTo>
                    <a:cubicBezTo>
                      <a:pt x="31" y="109"/>
                      <a:pt x="31" y="109"/>
                      <a:pt x="30" y="109"/>
                    </a:cubicBezTo>
                    <a:cubicBezTo>
                      <a:pt x="28" y="109"/>
                      <a:pt x="26" y="109"/>
                      <a:pt x="25" y="109"/>
                    </a:cubicBezTo>
                    <a:cubicBezTo>
                      <a:pt x="23" y="109"/>
                      <a:pt x="21" y="109"/>
                      <a:pt x="20" y="109"/>
                    </a:cubicBezTo>
                    <a:close/>
                    <a:moveTo>
                      <a:pt x="22" y="98"/>
                    </a:moveTo>
                    <a:cubicBezTo>
                      <a:pt x="21" y="98"/>
                      <a:pt x="21" y="99"/>
                      <a:pt x="20" y="100"/>
                    </a:cubicBezTo>
                    <a:cubicBezTo>
                      <a:pt x="20" y="101"/>
                      <a:pt x="20" y="103"/>
                      <a:pt x="20" y="104"/>
                    </a:cubicBezTo>
                    <a:cubicBezTo>
                      <a:pt x="19" y="105"/>
                      <a:pt x="20" y="105"/>
                      <a:pt x="21" y="105"/>
                    </a:cubicBezTo>
                    <a:cubicBezTo>
                      <a:pt x="22" y="105"/>
                      <a:pt x="23" y="105"/>
                      <a:pt x="24" y="105"/>
                    </a:cubicBezTo>
                    <a:cubicBezTo>
                      <a:pt x="25" y="105"/>
                      <a:pt x="26" y="105"/>
                      <a:pt x="27" y="105"/>
                    </a:cubicBezTo>
                    <a:cubicBezTo>
                      <a:pt x="28" y="105"/>
                      <a:pt x="29" y="105"/>
                      <a:pt x="29" y="104"/>
                    </a:cubicBezTo>
                    <a:cubicBezTo>
                      <a:pt x="29" y="103"/>
                      <a:pt x="29" y="102"/>
                      <a:pt x="29" y="102"/>
                    </a:cubicBezTo>
                    <a:cubicBezTo>
                      <a:pt x="29" y="101"/>
                      <a:pt x="30" y="101"/>
                      <a:pt x="30" y="100"/>
                    </a:cubicBezTo>
                    <a:cubicBezTo>
                      <a:pt x="30" y="99"/>
                      <a:pt x="30" y="98"/>
                      <a:pt x="29" y="98"/>
                    </a:cubicBezTo>
                    <a:cubicBezTo>
                      <a:pt x="27" y="98"/>
                      <a:pt x="26" y="98"/>
                      <a:pt x="25" y="98"/>
                    </a:cubicBezTo>
                    <a:cubicBezTo>
                      <a:pt x="24" y="98"/>
                      <a:pt x="23" y="98"/>
                      <a:pt x="22" y="98"/>
                    </a:cubicBezTo>
                    <a:close/>
                    <a:moveTo>
                      <a:pt x="27" y="119"/>
                    </a:moveTo>
                    <a:cubicBezTo>
                      <a:pt x="26" y="119"/>
                      <a:pt x="26" y="120"/>
                      <a:pt x="25" y="121"/>
                    </a:cubicBezTo>
                    <a:cubicBezTo>
                      <a:pt x="25" y="122"/>
                      <a:pt x="25" y="124"/>
                      <a:pt x="25" y="125"/>
                    </a:cubicBezTo>
                    <a:cubicBezTo>
                      <a:pt x="24" y="126"/>
                      <a:pt x="25" y="126"/>
                      <a:pt x="26" y="126"/>
                    </a:cubicBezTo>
                    <a:cubicBezTo>
                      <a:pt x="27" y="126"/>
                      <a:pt x="27" y="126"/>
                      <a:pt x="28" y="126"/>
                    </a:cubicBezTo>
                    <a:cubicBezTo>
                      <a:pt x="28" y="126"/>
                      <a:pt x="29" y="126"/>
                      <a:pt x="30" y="126"/>
                    </a:cubicBezTo>
                    <a:cubicBezTo>
                      <a:pt x="31" y="126"/>
                      <a:pt x="31" y="126"/>
                      <a:pt x="32" y="125"/>
                    </a:cubicBezTo>
                    <a:cubicBezTo>
                      <a:pt x="32" y="124"/>
                      <a:pt x="32" y="123"/>
                      <a:pt x="32" y="123"/>
                    </a:cubicBezTo>
                    <a:cubicBezTo>
                      <a:pt x="32" y="122"/>
                      <a:pt x="32" y="122"/>
                      <a:pt x="32" y="121"/>
                    </a:cubicBezTo>
                    <a:cubicBezTo>
                      <a:pt x="32" y="120"/>
                      <a:pt x="32" y="119"/>
                      <a:pt x="31" y="119"/>
                    </a:cubicBezTo>
                    <a:cubicBezTo>
                      <a:pt x="30" y="119"/>
                      <a:pt x="30" y="119"/>
                      <a:pt x="29" y="119"/>
                    </a:cubicBezTo>
                    <a:cubicBezTo>
                      <a:pt x="29" y="119"/>
                      <a:pt x="28" y="119"/>
                      <a:pt x="27" y="119"/>
                    </a:cubicBezTo>
                    <a:close/>
                    <a:moveTo>
                      <a:pt x="35" y="14"/>
                    </a:moveTo>
                    <a:cubicBezTo>
                      <a:pt x="30" y="14"/>
                      <a:pt x="28" y="17"/>
                      <a:pt x="28" y="21"/>
                    </a:cubicBezTo>
                    <a:cubicBezTo>
                      <a:pt x="28" y="63"/>
                      <a:pt x="28" y="63"/>
                      <a:pt x="28" y="63"/>
                    </a:cubicBezTo>
                    <a:cubicBezTo>
                      <a:pt x="28" y="68"/>
                      <a:pt x="30" y="70"/>
                      <a:pt x="35" y="70"/>
                    </a:cubicBezTo>
                    <a:cubicBezTo>
                      <a:pt x="105" y="70"/>
                      <a:pt x="105" y="70"/>
                      <a:pt x="105" y="70"/>
                    </a:cubicBezTo>
                    <a:cubicBezTo>
                      <a:pt x="110" y="70"/>
                      <a:pt x="112" y="68"/>
                      <a:pt x="112" y="63"/>
                    </a:cubicBezTo>
                    <a:cubicBezTo>
                      <a:pt x="112" y="21"/>
                      <a:pt x="112" y="21"/>
                      <a:pt x="112" y="21"/>
                    </a:cubicBezTo>
                    <a:cubicBezTo>
                      <a:pt x="112" y="17"/>
                      <a:pt x="110" y="14"/>
                      <a:pt x="105" y="14"/>
                    </a:cubicBezTo>
                    <a:lnTo>
                      <a:pt x="35" y="14"/>
                    </a:lnTo>
                    <a:close/>
                    <a:moveTo>
                      <a:pt x="35" y="98"/>
                    </a:moveTo>
                    <a:cubicBezTo>
                      <a:pt x="34" y="98"/>
                      <a:pt x="33" y="99"/>
                      <a:pt x="33" y="100"/>
                    </a:cubicBezTo>
                    <a:cubicBezTo>
                      <a:pt x="33" y="101"/>
                      <a:pt x="33" y="101"/>
                      <a:pt x="32" y="102"/>
                    </a:cubicBezTo>
                    <a:cubicBezTo>
                      <a:pt x="32" y="102"/>
                      <a:pt x="32" y="103"/>
                      <a:pt x="32" y="104"/>
                    </a:cubicBezTo>
                    <a:cubicBezTo>
                      <a:pt x="32" y="105"/>
                      <a:pt x="32" y="105"/>
                      <a:pt x="33" y="105"/>
                    </a:cubicBezTo>
                    <a:cubicBezTo>
                      <a:pt x="34" y="105"/>
                      <a:pt x="34" y="105"/>
                      <a:pt x="35" y="105"/>
                    </a:cubicBezTo>
                    <a:cubicBezTo>
                      <a:pt x="35" y="105"/>
                      <a:pt x="36" y="105"/>
                      <a:pt x="37" y="105"/>
                    </a:cubicBezTo>
                    <a:cubicBezTo>
                      <a:pt x="38" y="105"/>
                      <a:pt x="38" y="105"/>
                      <a:pt x="38" y="104"/>
                    </a:cubicBezTo>
                    <a:cubicBezTo>
                      <a:pt x="39" y="103"/>
                      <a:pt x="39" y="102"/>
                      <a:pt x="39" y="102"/>
                    </a:cubicBezTo>
                    <a:cubicBezTo>
                      <a:pt x="39" y="101"/>
                      <a:pt x="39" y="101"/>
                      <a:pt x="39" y="100"/>
                    </a:cubicBezTo>
                    <a:cubicBezTo>
                      <a:pt x="39" y="99"/>
                      <a:pt x="39" y="98"/>
                      <a:pt x="38" y="98"/>
                    </a:cubicBezTo>
                    <a:cubicBezTo>
                      <a:pt x="37" y="98"/>
                      <a:pt x="37" y="98"/>
                      <a:pt x="36" y="98"/>
                    </a:cubicBezTo>
                    <a:cubicBezTo>
                      <a:pt x="36" y="98"/>
                      <a:pt x="35" y="98"/>
                      <a:pt x="35" y="98"/>
                    </a:cubicBezTo>
                    <a:close/>
                    <a:moveTo>
                      <a:pt x="36" y="109"/>
                    </a:moveTo>
                    <a:cubicBezTo>
                      <a:pt x="35" y="109"/>
                      <a:pt x="34" y="109"/>
                      <a:pt x="34" y="111"/>
                    </a:cubicBezTo>
                    <a:cubicBezTo>
                      <a:pt x="34" y="112"/>
                      <a:pt x="34" y="113"/>
                      <a:pt x="33" y="114"/>
                    </a:cubicBezTo>
                    <a:cubicBezTo>
                      <a:pt x="33" y="115"/>
                      <a:pt x="34" y="116"/>
                      <a:pt x="35" y="116"/>
                    </a:cubicBezTo>
                    <a:cubicBezTo>
                      <a:pt x="35" y="116"/>
                      <a:pt x="36" y="116"/>
                      <a:pt x="36" y="116"/>
                    </a:cubicBezTo>
                    <a:cubicBezTo>
                      <a:pt x="37" y="116"/>
                      <a:pt x="38" y="116"/>
                      <a:pt x="38" y="116"/>
                    </a:cubicBezTo>
                    <a:cubicBezTo>
                      <a:pt x="39" y="116"/>
                      <a:pt x="40" y="115"/>
                      <a:pt x="40" y="114"/>
                    </a:cubicBezTo>
                    <a:cubicBezTo>
                      <a:pt x="40" y="113"/>
                      <a:pt x="40" y="113"/>
                      <a:pt x="40" y="112"/>
                    </a:cubicBezTo>
                    <a:cubicBezTo>
                      <a:pt x="40" y="112"/>
                      <a:pt x="40" y="111"/>
                      <a:pt x="41" y="111"/>
                    </a:cubicBezTo>
                    <a:cubicBezTo>
                      <a:pt x="41" y="109"/>
                      <a:pt x="40" y="109"/>
                      <a:pt x="39" y="109"/>
                    </a:cubicBezTo>
                    <a:cubicBezTo>
                      <a:pt x="39" y="109"/>
                      <a:pt x="38" y="109"/>
                      <a:pt x="38" y="109"/>
                    </a:cubicBezTo>
                    <a:cubicBezTo>
                      <a:pt x="37" y="109"/>
                      <a:pt x="36" y="109"/>
                      <a:pt x="36" y="109"/>
                    </a:cubicBezTo>
                    <a:close/>
                    <a:moveTo>
                      <a:pt x="38" y="119"/>
                    </a:moveTo>
                    <a:cubicBezTo>
                      <a:pt x="36" y="119"/>
                      <a:pt x="36" y="120"/>
                      <a:pt x="36" y="121"/>
                    </a:cubicBezTo>
                    <a:cubicBezTo>
                      <a:pt x="36" y="122"/>
                      <a:pt x="35" y="122"/>
                      <a:pt x="35" y="123"/>
                    </a:cubicBezTo>
                    <a:cubicBezTo>
                      <a:pt x="35" y="123"/>
                      <a:pt x="35" y="124"/>
                      <a:pt x="35" y="125"/>
                    </a:cubicBezTo>
                    <a:cubicBezTo>
                      <a:pt x="35" y="126"/>
                      <a:pt x="35" y="126"/>
                      <a:pt x="37" y="126"/>
                    </a:cubicBezTo>
                    <a:cubicBezTo>
                      <a:pt x="37" y="126"/>
                      <a:pt x="38" y="126"/>
                      <a:pt x="38" y="126"/>
                    </a:cubicBezTo>
                    <a:cubicBezTo>
                      <a:pt x="39" y="126"/>
                      <a:pt x="40" y="126"/>
                      <a:pt x="40" y="126"/>
                    </a:cubicBezTo>
                    <a:cubicBezTo>
                      <a:pt x="41" y="126"/>
                      <a:pt x="42" y="126"/>
                      <a:pt x="42" y="125"/>
                    </a:cubicBezTo>
                    <a:cubicBezTo>
                      <a:pt x="42" y="124"/>
                      <a:pt x="42" y="123"/>
                      <a:pt x="42" y="123"/>
                    </a:cubicBezTo>
                    <a:cubicBezTo>
                      <a:pt x="42" y="122"/>
                      <a:pt x="42" y="122"/>
                      <a:pt x="43" y="121"/>
                    </a:cubicBezTo>
                    <a:cubicBezTo>
                      <a:pt x="43" y="120"/>
                      <a:pt x="42" y="119"/>
                      <a:pt x="41" y="119"/>
                    </a:cubicBezTo>
                    <a:cubicBezTo>
                      <a:pt x="40" y="119"/>
                      <a:pt x="40" y="119"/>
                      <a:pt x="39" y="119"/>
                    </a:cubicBezTo>
                    <a:cubicBezTo>
                      <a:pt x="39" y="119"/>
                      <a:pt x="38" y="119"/>
                      <a:pt x="38" y="119"/>
                    </a:cubicBezTo>
                    <a:close/>
                    <a:moveTo>
                      <a:pt x="44" y="98"/>
                    </a:moveTo>
                    <a:cubicBezTo>
                      <a:pt x="43" y="98"/>
                      <a:pt x="42" y="99"/>
                      <a:pt x="42" y="100"/>
                    </a:cubicBezTo>
                    <a:cubicBezTo>
                      <a:pt x="42" y="102"/>
                      <a:pt x="42" y="103"/>
                      <a:pt x="42" y="104"/>
                    </a:cubicBezTo>
                    <a:cubicBezTo>
                      <a:pt x="41" y="105"/>
                      <a:pt x="42" y="105"/>
                      <a:pt x="43" y="105"/>
                    </a:cubicBezTo>
                    <a:cubicBezTo>
                      <a:pt x="43" y="105"/>
                      <a:pt x="44" y="105"/>
                      <a:pt x="44" y="105"/>
                    </a:cubicBezTo>
                    <a:cubicBezTo>
                      <a:pt x="45" y="105"/>
                      <a:pt x="46" y="105"/>
                      <a:pt x="46" y="105"/>
                    </a:cubicBezTo>
                    <a:cubicBezTo>
                      <a:pt x="47" y="105"/>
                      <a:pt x="48" y="105"/>
                      <a:pt x="48" y="104"/>
                    </a:cubicBezTo>
                    <a:cubicBezTo>
                      <a:pt x="48" y="103"/>
                      <a:pt x="48" y="102"/>
                      <a:pt x="48" y="102"/>
                    </a:cubicBezTo>
                    <a:cubicBezTo>
                      <a:pt x="48" y="101"/>
                      <a:pt x="48" y="101"/>
                      <a:pt x="48" y="100"/>
                    </a:cubicBezTo>
                    <a:cubicBezTo>
                      <a:pt x="48" y="99"/>
                      <a:pt x="48" y="98"/>
                      <a:pt x="47" y="98"/>
                    </a:cubicBezTo>
                    <a:cubicBezTo>
                      <a:pt x="46" y="98"/>
                      <a:pt x="46" y="98"/>
                      <a:pt x="45" y="98"/>
                    </a:cubicBezTo>
                    <a:cubicBezTo>
                      <a:pt x="45" y="98"/>
                      <a:pt x="44" y="98"/>
                      <a:pt x="44" y="98"/>
                    </a:cubicBezTo>
                    <a:close/>
                    <a:moveTo>
                      <a:pt x="46" y="109"/>
                    </a:moveTo>
                    <a:cubicBezTo>
                      <a:pt x="45" y="109"/>
                      <a:pt x="44" y="109"/>
                      <a:pt x="44" y="111"/>
                    </a:cubicBezTo>
                    <a:cubicBezTo>
                      <a:pt x="44" y="111"/>
                      <a:pt x="44" y="112"/>
                      <a:pt x="44" y="112"/>
                    </a:cubicBezTo>
                    <a:cubicBezTo>
                      <a:pt x="44" y="113"/>
                      <a:pt x="43" y="113"/>
                      <a:pt x="43" y="114"/>
                    </a:cubicBezTo>
                    <a:cubicBezTo>
                      <a:pt x="43" y="115"/>
                      <a:pt x="44" y="116"/>
                      <a:pt x="45" y="116"/>
                    </a:cubicBezTo>
                    <a:cubicBezTo>
                      <a:pt x="45" y="116"/>
                      <a:pt x="46" y="116"/>
                      <a:pt x="46" y="116"/>
                    </a:cubicBezTo>
                    <a:cubicBezTo>
                      <a:pt x="47" y="116"/>
                      <a:pt x="48" y="116"/>
                      <a:pt x="48" y="116"/>
                    </a:cubicBezTo>
                    <a:cubicBezTo>
                      <a:pt x="49" y="116"/>
                      <a:pt x="50" y="115"/>
                      <a:pt x="50" y="114"/>
                    </a:cubicBezTo>
                    <a:cubicBezTo>
                      <a:pt x="50" y="113"/>
                      <a:pt x="50" y="113"/>
                      <a:pt x="50" y="112"/>
                    </a:cubicBezTo>
                    <a:cubicBezTo>
                      <a:pt x="50" y="112"/>
                      <a:pt x="50" y="111"/>
                      <a:pt x="50" y="111"/>
                    </a:cubicBezTo>
                    <a:cubicBezTo>
                      <a:pt x="50" y="109"/>
                      <a:pt x="50" y="109"/>
                      <a:pt x="49" y="109"/>
                    </a:cubicBezTo>
                    <a:cubicBezTo>
                      <a:pt x="48" y="109"/>
                      <a:pt x="48" y="109"/>
                      <a:pt x="47" y="109"/>
                    </a:cubicBezTo>
                    <a:cubicBezTo>
                      <a:pt x="47" y="109"/>
                      <a:pt x="46" y="109"/>
                      <a:pt x="46" y="109"/>
                    </a:cubicBezTo>
                    <a:close/>
                    <a:moveTo>
                      <a:pt x="48" y="119"/>
                    </a:moveTo>
                    <a:cubicBezTo>
                      <a:pt x="47" y="119"/>
                      <a:pt x="46" y="120"/>
                      <a:pt x="46" y="121"/>
                    </a:cubicBezTo>
                    <a:cubicBezTo>
                      <a:pt x="46" y="122"/>
                      <a:pt x="46" y="122"/>
                      <a:pt x="46" y="123"/>
                    </a:cubicBezTo>
                    <a:cubicBezTo>
                      <a:pt x="46" y="123"/>
                      <a:pt x="46" y="124"/>
                      <a:pt x="46" y="125"/>
                    </a:cubicBezTo>
                    <a:cubicBezTo>
                      <a:pt x="45" y="126"/>
                      <a:pt x="46" y="126"/>
                      <a:pt x="47" y="126"/>
                    </a:cubicBezTo>
                    <a:cubicBezTo>
                      <a:pt x="51" y="126"/>
                      <a:pt x="55" y="126"/>
                      <a:pt x="58" y="126"/>
                    </a:cubicBezTo>
                    <a:cubicBezTo>
                      <a:pt x="62" y="126"/>
                      <a:pt x="66" y="126"/>
                      <a:pt x="70" y="126"/>
                    </a:cubicBezTo>
                    <a:cubicBezTo>
                      <a:pt x="74" y="126"/>
                      <a:pt x="77" y="126"/>
                      <a:pt x="81" y="126"/>
                    </a:cubicBezTo>
                    <a:cubicBezTo>
                      <a:pt x="85" y="126"/>
                      <a:pt x="89" y="126"/>
                      <a:pt x="93" y="126"/>
                    </a:cubicBezTo>
                    <a:cubicBezTo>
                      <a:pt x="94" y="126"/>
                      <a:pt x="94" y="126"/>
                      <a:pt x="94" y="125"/>
                    </a:cubicBezTo>
                    <a:cubicBezTo>
                      <a:pt x="94" y="124"/>
                      <a:pt x="94" y="123"/>
                      <a:pt x="94" y="123"/>
                    </a:cubicBezTo>
                    <a:cubicBezTo>
                      <a:pt x="94" y="122"/>
                      <a:pt x="94" y="122"/>
                      <a:pt x="94" y="121"/>
                    </a:cubicBezTo>
                    <a:cubicBezTo>
                      <a:pt x="94" y="120"/>
                      <a:pt x="93" y="119"/>
                      <a:pt x="92" y="119"/>
                    </a:cubicBezTo>
                    <a:cubicBezTo>
                      <a:pt x="88" y="119"/>
                      <a:pt x="85" y="119"/>
                      <a:pt x="81" y="119"/>
                    </a:cubicBezTo>
                    <a:cubicBezTo>
                      <a:pt x="77" y="119"/>
                      <a:pt x="73" y="119"/>
                      <a:pt x="70" y="119"/>
                    </a:cubicBezTo>
                    <a:cubicBezTo>
                      <a:pt x="66" y="119"/>
                      <a:pt x="62" y="119"/>
                      <a:pt x="59" y="119"/>
                    </a:cubicBezTo>
                    <a:cubicBezTo>
                      <a:pt x="55" y="119"/>
                      <a:pt x="51" y="119"/>
                      <a:pt x="48" y="119"/>
                    </a:cubicBezTo>
                    <a:close/>
                    <a:moveTo>
                      <a:pt x="53" y="98"/>
                    </a:moveTo>
                    <a:cubicBezTo>
                      <a:pt x="52" y="98"/>
                      <a:pt x="51" y="99"/>
                      <a:pt x="51" y="100"/>
                    </a:cubicBezTo>
                    <a:cubicBezTo>
                      <a:pt x="51" y="101"/>
                      <a:pt x="51" y="101"/>
                      <a:pt x="51" y="102"/>
                    </a:cubicBezTo>
                    <a:cubicBezTo>
                      <a:pt x="51" y="102"/>
                      <a:pt x="51" y="103"/>
                      <a:pt x="51" y="104"/>
                    </a:cubicBezTo>
                    <a:cubicBezTo>
                      <a:pt x="51" y="105"/>
                      <a:pt x="51" y="105"/>
                      <a:pt x="52" y="105"/>
                    </a:cubicBezTo>
                    <a:cubicBezTo>
                      <a:pt x="53" y="105"/>
                      <a:pt x="53" y="105"/>
                      <a:pt x="54" y="105"/>
                    </a:cubicBezTo>
                    <a:cubicBezTo>
                      <a:pt x="55" y="105"/>
                      <a:pt x="55" y="105"/>
                      <a:pt x="56" y="105"/>
                    </a:cubicBezTo>
                    <a:cubicBezTo>
                      <a:pt x="57" y="105"/>
                      <a:pt x="57" y="105"/>
                      <a:pt x="57" y="104"/>
                    </a:cubicBezTo>
                    <a:cubicBezTo>
                      <a:pt x="57" y="103"/>
                      <a:pt x="57" y="102"/>
                      <a:pt x="57" y="102"/>
                    </a:cubicBezTo>
                    <a:cubicBezTo>
                      <a:pt x="57" y="101"/>
                      <a:pt x="57" y="101"/>
                      <a:pt x="57" y="100"/>
                    </a:cubicBezTo>
                    <a:cubicBezTo>
                      <a:pt x="58" y="99"/>
                      <a:pt x="57" y="98"/>
                      <a:pt x="56" y="98"/>
                    </a:cubicBezTo>
                    <a:cubicBezTo>
                      <a:pt x="56" y="98"/>
                      <a:pt x="55" y="98"/>
                      <a:pt x="55" y="98"/>
                    </a:cubicBezTo>
                    <a:cubicBezTo>
                      <a:pt x="54" y="98"/>
                      <a:pt x="53" y="98"/>
                      <a:pt x="53" y="98"/>
                    </a:cubicBezTo>
                    <a:close/>
                    <a:moveTo>
                      <a:pt x="55" y="109"/>
                    </a:moveTo>
                    <a:cubicBezTo>
                      <a:pt x="54" y="109"/>
                      <a:pt x="54" y="109"/>
                      <a:pt x="54" y="111"/>
                    </a:cubicBezTo>
                    <a:cubicBezTo>
                      <a:pt x="54" y="111"/>
                      <a:pt x="53" y="112"/>
                      <a:pt x="53" y="112"/>
                    </a:cubicBezTo>
                    <a:cubicBezTo>
                      <a:pt x="53" y="113"/>
                      <a:pt x="53" y="113"/>
                      <a:pt x="53" y="114"/>
                    </a:cubicBezTo>
                    <a:cubicBezTo>
                      <a:pt x="53" y="115"/>
                      <a:pt x="54" y="116"/>
                      <a:pt x="55" y="116"/>
                    </a:cubicBezTo>
                    <a:cubicBezTo>
                      <a:pt x="55" y="116"/>
                      <a:pt x="56" y="116"/>
                      <a:pt x="57" y="116"/>
                    </a:cubicBezTo>
                    <a:cubicBezTo>
                      <a:pt x="57" y="116"/>
                      <a:pt x="58" y="116"/>
                      <a:pt x="58" y="116"/>
                    </a:cubicBezTo>
                    <a:cubicBezTo>
                      <a:pt x="59" y="116"/>
                      <a:pt x="60" y="115"/>
                      <a:pt x="60" y="114"/>
                    </a:cubicBezTo>
                    <a:cubicBezTo>
                      <a:pt x="60" y="113"/>
                      <a:pt x="60" y="112"/>
                      <a:pt x="60" y="111"/>
                    </a:cubicBezTo>
                    <a:cubicBezTo>
                      <a:pt x="60" y="109"/>
                      <a:pt x="60" y="109"/>
                      <a:pt x="59" y="109"/>
                    </a:cubicBezTo>
                    <a:cubicBezTo>
                      <a:pt x="58" y="109"/>
                      <a:pt x="57" y="109"/>
                      <a:pt x="57" y="109"/>
                    </a:cubicBezTo>
                    <a:cubicBezTo>
                      <a:pt x="56" y="109"/>
                      <a:pt x="56" y="109"/>
                      <a:pt x="55" y="109"/>
                    </a:cubicBezTo>
                    <a:close/>
                    <a:moveTo>
                      <a:pt x="62" y="98"/>
                    </a:moveTo>
                    <a:cubicBezTo>
                      <a:pt x="61" y="98"/>
                      <a:pt x="61" y="99"/>
                      <a:pt x="61" y="100"/>
                    </a:cubicBezTo>
                    <a:cubicBezTo>
                      <a:pt x="61" y="101"/>
                      <a:pt x="61" y="102"/>
                      <a:pt x="60" y="104"/>
                    </a:cubicBezTo>
                    <a:cubicBezTo>
                      <a:pt x="60" y="105"/>
                      <a:pt x="61" y="105"/>
                      <a:pt x="62" y="105"/>
                    </a:cubicBezTo>
                    <a:cubicBezTo>
                      <a:pt x="62" y="105"/>
                      <a:pt x="63" y="105"/>
                      <a:pt x="63" y="105"/>
                    </a:cubicBezTo>
                    <a:cubicBezTo>
                      <a:pt x="64" y="105"/>
                      <a:pt x="65" y="105"/>
                      <a:pt x="65" y="105"/>
                    </a:cubicBezTo>
                    <a:cubicBezTo>
                      <a:pt x="66" y="105"/>
                      <a:pt x="67" y="105"/>
                      <a:pt x="67" y="104"/>
                    </a:cubicBezTo>
                    <a:cubicBezTo>
                      <a:pt x="67" y="102"/>
                      <a:pt x="67" y="101"/>
                      <a:pt x="67" y="100"/>
                    </a:cubicBezTo>
                    <a:cubicBezTo>
                      <a:pt x="67" y="99"/>
                      <a:pt x="66" y="98"/>
                      <a:pt x="65" y="98"/>
                    </a:cubicBezTo>
                    <a:cubicBezTo>
                      <a:pt x="65" y="98"/>
                      <a:pt x="64" y="98"/>
                      <a:pt x="64" y="98"/>
                    </a:cubicBezTo>
                    <a:cubicBezTo>
                      <a:pt x="63" y="98"/>
                      <a:pt x="63" y="98"/>
                      <a:pt x="62" y="98"/>
                    </a:cubicBezTo>
                    <a:close/>
                    <a:moveTo>
                      <a:pt x="65" y="109"/>
                    </a:moveTo>
                    <a:cubicBezTo>
                      <a:pt x="64" y="109"/>
                      <a:pt x="63" y="109"/>
                      <a:pt x="63" y="111"/>
                    </a:cubicBezTo>
                    <a:cubicBezTo>
                      <a:pt x="63" y="111"/>
                      <a:pt x="63" y="112"/>
                      <a:pt x="63" y="112"/>
                    </a:cubicBezTo>
                    <a:cubicBezTo>
                      <a:pt x="63" y="113"/>
                      <a:pt x="63" y="113"/>
                      <a:pt x="63" y="114"/>
                    </a:cubicBezTo>
                    <a:cubicBezTo>
                      <a:pt x="63" y="115"/>
                      <a:pt x="64" y="116"/>
                      <a:pt x="65" y="116"/>
                    </a:cubicBezTo>
                    <a:cubicBezTo>
                      <a:pt x="65" y="116"/>
                      <a:pt x="66" y="116"/>
                      <a:pt x="67" y="116"/>
                    </a:cubicBezTo>
                    <a:cubicBezTo>
                      <a:pt x="67" y="116"/>
                      <a:pt x="68" y="116"/>
                      <a:pt x="68" y="116"/>
                    </a:cubicBezTo>
                    <a:cubicBezTo>
                      <a:pt x="69" y="116"/>
                      <a:pt x="70" y="115"/>
                      <a:pt x="70" y="114"/>
                    </a:cubicBezTo>
                    <a:cubicBezTo>
                      <a:pt x="70" y="113"/>
                      <a:pt x="70" y="113"/>
                      <a:pt x="70" y="112"/>
                    </a:cubicBezTo>
                    <a:cubicBezTo>
                      <a:pt x="70" y="112"/>
                      <a:pt x="70" y="111"/>
                      <a:pt x="70" y="111"/>
                    </a:cubicBezTo>
                    <a:cubicBezTo>
                      <a:pt x="70" y="109"/>
                      <a:pt x="69" y="109"/>
                      <a:pt x="68" y="109"/>
                    </a:cubicBezTo>
                    <a:cubicBezTo>
                      <a:pt x="68" y="109"/>
                      <a:pt x="67" y="109"/>
                      <a:pt x="67" y="109"/>
                    </a:cubicBezTo>
                    <a:cubicBezTo>
                      <a:pt x="66" y="109"/>
                      <a:pt x="66" y="109"/>
                      <a:pt x="65" y="109"/>
                    </a:cubicBezTo>
                    <a:close/>
                    <a:moveTo>
                      <a:pt x="71" y="98"/>
                    </a:moveTo>
                    <a:cubicBezTo>
                      <a:pt x="70" y="98"/>
                      <a:pt x="70" y="99"/>
                      <a:pt x="70" y="100"/>
                    </a:cubicBezTo>
                    <a:cubicBezTo>
                      <a:pt x="70" y="101"/>
                      <a:pt x="70" y="101"/>
                      <a:pt x="70" y="102"/>
                    </a:cubicBezTo>
                    <a:cubicBezTo>
                      <a:pt x="70" y="102"/>
                      <a:pt x="70" y="103"/>
                      <a:pt x="70" y="104"/>
                    </a:cubicBezTo>
                    <a:cubicBezTo>
                      <a:pt x="70" y="105"/>
                      <a:pt x="70" y="105"/>
                      <a:pt x="71" y="105"/>
                    </a:cubicBezTo>
                    <a:cubicBezTo>
                      <a:pt x="72" y="105"/>
                      <a:pt x="72" y="105"/>
                      <a:pt x="73" y="105"/>
                    </a:cubicBezTo>
                    <a:cubicBezTo>
                      <a:pt x="74" y="105"/>
                      <a:pt x="74" y="105"/>
                      <a:pt x="75" y="105"/>
                    </a:cubicBezTo>
                    <a:cubicBezTo>
                      <a:pt x="76" y="105"/>
                      <a:pt x="76" y="105"/>
                      <a:pt x="76" y="104"/>
                    </a:cubicBezTo>
                    <a:cubicBezTo>
                      <a:pt x="76" y="103"/>
                      <a:pt x="76" y="102"/>
                      <a:pt x="76" y="102"/>
                    </a:cubicBezTo>
                    <a:cubicBezTo>
                      <a:pt x="76" y="101"/>
                      <a:pt x="76" y="101"/>
                      <a:pt x="76" y="100"/>
                    </a:cubicBezTo>
                    <a:cubicBezTo>
                      <a:pt x="76" y="99"/>
                      <a:pt x="76" y="98"/>
                      <a:pt x="74" y="98"/>
                    </a:cubicBezTo>
                    <a:cubicBezTo>
                      <a:pt x="74" y="98"/>
                      <a:pt x="73" y="98"/>
                      <a:pt x="73" y="98"/>
                    </a:cubicBezTo>
                    <a:cubicBezTo>
                      <a:pt x="72" y="98"/>
                      <a:pt x="72" y="98"/>
                      <a:pt x="71" y="98"/>
                    </a:cubicBezTo>
                    <a:close/>
                    <a:moveTo>
                      <a:pt x="75" y="109"/>
                    </a:moveTo>
                    <a:cubicBezTo>
                      <a:pt x="74" y="109"/>
                      <a:pt x="73" y="109"/>
                      <a:pt x="73" y="111"/>
                    </a:cubicBezTo>
                    <a:cubicBezTo>
                      <a:pt x="73" y="112"/>
                      <a:pt x="73" y="113"/>
                      <a:pt x="73" y="114"/>
                    </a:cubicBezTo>
                    <a:cubicBezTo>
                      <a:pt x="73" y="115"/>
                      <a:pt x="74" y="116"/>
                      <a:pt x="75" y="116"/>
                    </a:cubicBezTo>
                    <a:cubicBezTo>
                      <a:pt x="75" y="116"/>
                      <a:pt x="76" y="116"/>
                      <a:pt x="76" y="116"/>
                    </a:cubicBezTo>
                    <a:cubicBezTo>
                      <a:pt x="77" y="116"/>
                      <a:pt x="78" y="116"/>
                      <a:pt x="78" y="116"/>
                    </a:cubicBezTo>
                    <a:cubicBezTo>
                      <a:pt x="79" y="116"/>
                      <a:pt x="80" y="115"/>
                      <a:pt x="80" y="114"/>
                    </a:cubicBezTo>
                    <a:cubicBezTo>
                      <a:pt x="80" y="112"/>
                      <a:pt x="80" y="111"/>
                      <a:pt x="80" y="111"/>
                    </a:cubicBezTo>
                    <a:cubicBezTo>
                      <a:pt x="80" y="109"/>
                      <a:pt x="79" y="109"/>
                      <a:pt x="78" y="109"/>
                    </a:cubicBezTo>
                    <a:cubicBezTo>
                      <a:pt x="77" y="109"/>
                      <a:pt x="77" y="109"/>
                      <a:pt x="76" y="109"/>
                    </a:cubicBezTo>
                    <a:cubicBezTo>
                      <a:pt x="76" y="109"/>
                      <a:pt x="75" y="109"/>
                      <a:pt x="75" y="109"/>
                    </a:cubicBezTo>
                    <a:close/>
                    <a:moveTo>
                      <a:pt x="81" y="98"/>
                    </a:moveTo>
                    <a:cubicBezTo>
                      <a:pt x="80" y="98"/>
                      <a:pt x="79" y="99"/>
                      <a:pt x="79" y="100"/>
                    </a:cubicBezTo>
                    <a:cubicBezTo>
                      <a:pt x="79" y="101"/>
                      <a:pt x="79" y="101"/>
                      <a:pt x="79" y="102"/>
                    </a:cubicBezTo>
                    <a:cubicBezTo>
                      <a:pt x="79" y="102"/>
                      <a:pt x="79" y="103"/>
                      <a:pt x="79" y="104"/>
                    </a:cubicBezTo>
                    <a:cubicBezTo>
                      <a:pt x="79" y="105"/>
                      <a:pt x="80" y="105"/>
                      <a:pt x="81" y="105"/>
                    </a:cubicBezTo>
                    <a:cubicBezTo>
                      <a:pt x="81" y="105"/>
                      <a:pt x="82" y="105"/>
                      <a:pt x="83" y="105"/>
                    </a:cubicBezTo>
                    <a:cubicBezTo>
                      <a:pt x="83" y="105"/>
                      <a:pt x="84" y="105"/>
                      <a:pt x="84" y="105"/>
                    </a:cubicBezTo>
                    <a:cubicBezTo>
                      <a:pt x="85" y="105"/>
                      <a:pt x="86" y="105"/>
                      <a:pt x="86" y="104"/>
                    </a:cubicBezTo>
                    <a:cubicBezTo>
                      <a:pt x="86" y="103"/>
                      <a:pt x="85" y="102"/>
                      <a:pt x="85" y="100"/>
                    </a:cubicBezTo>
                    <a:cubicBezTo>
                      <a:pt x="85" y="99"/>
                      <a:pt x="85" y="98"/>
                      <a:pt x="84" y="98"/>
                    </a:cubicBezTo>
                    <a:cubicBezTo>
                      <a:pt x="83" y="98"/>
                      <a:pt x="83" y="98"/>
                      <a:pt x="82" y="98"/>
                    </a:cubicBezTo>
                    <a:cubicBezTo>
                      <a:pt x="82" y="98"/>
                      <a:pt x="81" y="98"/>
                      <a:pt x="81" y="98"/>
                    </a:cubicBezTo>
                    <a:close/>
                    <a:moveTo>
                      <a:pt x="84" y="109"/>
                    </a:moveTo>
                    <a:cubicBezTo>
                      <a:pt x="83" y="109"/>
                      <a:pt x="83" y="109"/>
                      <a:pt x="83" y="111"/>
                    </a:cubicBezTo>
                    <a:cubicBezTo>
                      <a:pt x="83" y="111"/>
                      <a:pt x="83" y="112"/>
                      <a:pt x="83" y="112"/>
                    </a:cubicBezTo>
                    <a:cubicBezTo>
                      <a:pt x="83" y="113"/>
                      <a:pt x="83" y="113"/>
                      <a:pt x="83" y="114"/>
                    </a:cubicBezTo>
                    <a:cubicBezTo>
                      <a:pt x="83" y="115"/>
                      <a:pt x="84" y="116"/>
                      <a:pt x="85" y="116"/>
                    </a:cubicBezTo>
                    <a:cubicBezTo>
                      <a:pt x="85" y="116"/>
                      <a:pt x="86" y="116"/>
                      <a:pt x="87" y="116"/>
                    </a:cubicBezTo>
                    <a:cubicBezTo>
                      <a:pt x="87" y="116"/>
                      <a:pt x="88" y="116"/>
                      <a:pt x="88" y="116"/>
                    </a:cubicBezTo>
                    <a:cubicBezTo>
                      <a:pt x="89" y="116"/>
                      <a:pt x="90" y="115"/>
                      <a:pt x="90" y="114"/>
                    </a:cubicBezTo>
                    <a:cubicBezTo>
                      <a:pt x="90" y="113"/>
                      <a:pt x="90" y="113"/>
                      <a:pt x="90" y="112"/>
                    </a:cubicBezTo>
                    <a:cubicBezTo>
                      <a:pt x="89" y="112"/>
                      <a:pt x="89" y="111"/>
                      <a:pt x="89" y="111"/>
                    </a:cubicBezTo>
                    <a:cubicBezTo>
                      <a:pt x="89" y="109"/>
                      <a:pt x="89" y="109"/>
                      <a:pt x="88" y="109"/>
                    </a:cubicBezTo>
                    <a:cubicBezTo>
                      <a:pt x="87" y="109"/>
                      <a:pt x="86" y="109"/>
                      <a:pt x="86" y="109"/>
                    </a:cubicBezTo>
                    <a:cubicBezTo>
                      <a:pt x="85" y="109"/>
                      <a:pt x="85" y="109"/>
                      <a:pt x="84" y="109"/>
                    </a:cubicBezTo>
                    <a:close/>
                    <a:moveTo>
                      <a:pt x="90" y="98"/>
                    </a:moveTo>
                    <a:cubicBezTo>
                      <a:pt x="89" y="98"/>
                      <a:pt x="88" y="99"/>
                      <a:pt x="88" y="100"/>
                    </a:cubicBezTo>
                    <a:cubicBezTo>
                      <a:pt x="88" y="101"/>
                      <a:pt x="88" y="101"/>
                      <a:pt x="89" y="102"/>
                    </a:cubicBezTo>
                    <a:cubicBezTo>
                      <a:pt x="89" y="102"/>
                      <a:pt x="89" y="103"/>
                      <a:pt x="89" y="104"/>
                    </a:cubicBezTo>
                    <a:cubicBezTo>
                      <a:pt x="89" y="105"/>
                      <a:pt x="89" y="105"/>
                      <a:pt x="90" y="105"/>
                    </a:cubicBezTo>
                    <a:cubicBezTo>
                      <a:pt x="91" y="105"/>
                      <a:pt x="92" y="105"/>
                      <a:pt x="92" y="105"/>
                    </a:cubicBezTo>
                    <a:cubicBezTo>
                      <a:pt x="93" y="105"/>
                      <a:pt x="93" y="105"/>
                      <a:pt x="94" y="105"/>
                    </a:cubicBezTo>
                    <a:cubicBezTo>
                      <a:pt x="95" y="105"/>
                      <a:pt x="95" y="105"/>
                      <a:pt x="95" y="104"/>
                    </a:cubicBezTo>
                    <a:cubicBezTo>
                      <a:pt x="95" y="102"/>
                      <a:pt x="95" y="101"/>
                      <a:pt x="95" y="100"/>
                    </a:cubicBezTo>
                    <a:cubicBezTo>
                      <a:pt x="94" y="99"/>
                      <a:pt x="94" y="98"/>
                      <a:pt x="93" y="98"/>
                    </a:cubicBezTo>
                    <a:cubicBezTo>
                      <a:pt x="92" y="98"/>
                      <a:pt x="92" y="98"/>
                      <a:pt x="91" y="98"/>
                    </a:cubicBezTo>
                    <a:cubicBezTo>
                      <a:pt x="91" y="98"/>
                      <a:pt x="90" y="98"/>
                      <a:pt x="90" y="98"/>
                    </a:cubicBezTo>
                    <a:close/>
                    <a:moveTo>
                      <a:pt x="94" y="109"/>
                    </a:moveTo>
                    <a:cubicBezTo>
                      <a:pt x="93" y="109"/>
                      <a:pt x="92" y="109"/>
                      <a:pt x="93" y="111"/>
                    </a:cubicBezTo>
                    <a:cubicBezTo>
                      <a:pt x="93" y="111"/>
                      <a:pt x="93" y="112"/>
                      <a:pt x="93" y="112"/>
                    </a:cubicBezTo>
                    <a:cubicBezTo>
                      <a:pt x="93" y="113"/>
                      <a:pt x="93" y="113"/>
                      <a:pt x="93" y="114"/>
                    </a:cubicBezTo>
                    <a:cubicBezTo>
                      <a:pt x="93" y="115"/>
                      <a:pt x="94" y="116"/>
                      <a:pt x="95" y="116"/>
                    </a:cubicBezTo>
                    <a:cubicBezTo>
                      <a:pt x="95" y="116"/>
                      <a:pt x="96" y="116"/>
                      <a:pt x="97" y="116"/>
                    </a:cubicBezTo>
                    <a:cubicBezTo>
                      <a:pt x="97" y="116"/>
                      <a:pt x="98" y="116"/>
                      <a:pt x="98" y="116"/>
                    </a:cubicBezTo>
                    <a:cubicBezTo>
                      <a:pt x="99" y="116"/>
                      <a:pt x="100" y="115"/>
                      <a:pt x="100" y="114"/>
                    </a:cubicBezTo>
                    <a:cubicBezTo>
                      <a:pt x="100" y="113"/>
                      <a:pt x="99" y="113"/>
                      <a:pt x="99" y="112"/>
                    </a:cubicBezTo>
                    <a:cubicBezTo>
                      <a:pt x="99" y="112"/>
                      <a:pt x="99" y="111"/>
                      <a:pt x="99" y="111"/>
                    </a:cubicBezTo>
                    <a:cubicBezTo>
                      <a:pt x="99" y="109"/>
                      <a:pt x="98" y="109"/>
                      <a:pt x="97" y="109"/>
                    </a:cubicBezTo>
                    <a:cubicBezTo>
                      <a:pt x="97" y="109"/>
                      <a:pt x="96" y="109"/>
                      <a:pt x="96" y="109"/>
                    </a:cubicBezTo>
                    <a:cubicBezTo>
                      <a:pt x="95" y="109"/>
                      <a:pt x="95" y="109"/>
                      <a:pt x="94" y="109"/>
                    </a:cubicBezTo>
                    <a:close/>
                    <a:moveTo>
                      <a:pt x="99" y="119"/>
                    </a:moveTo>
                    <a:cubicBezTo>
                      <a:pt x="98" y="119"/>
                      <a:pt x="97" y="120"/>
                      <a:pt x="97" y="121"/>
                    </a:cubicBezTo>
                    <a:cubicBezTo>
                      <a:pt x="97" y="122"/>
                      <a:pt x="97" y="122"/>
                      <a:pt x="97" y="123"/>
                    </a:cubicBezTo>
                    <a:cubicBezTo>
                      <a:pt x="97" y="123"/>
                      <a:pt x="98" y="124"/>
                      <a:pt x="98" y="125"/>
                    </a:cubicBezTo>
                    <a:cubicBezTo>
                      <a:pt x="98" y="126"/>
                      <a:pt x="98" y="126"/>
                      <a:pt x="100" y="126"/>
                    </a:cubicBezTo>
                    <a:cubicBezTo>
                      <a:pt x="100" y="126"/>
                      <a:pt x="101" y="126"/>
                      <a:pt x="101" y="126"/>
                    </a:cubicBezTo>
                    <a:cubicBezTo>
                      <a:pt x="102" y="126"/>
                      <a:pt x="103" y="126"/>
                      <a:pt x="103" y="126"/>
                    </a:cubicBezTo>
                    <a:cubicBezTo>
                      <a:pt x="104" y="126"/>
                      <a:pt x="105" y="126"/>
                      <a:pt x="105" y="125"/>
                    </a:cubicBezTo>
                    <a:cubicBezTo>
                      <a:pt x="104" y="124"/>
                      <a:pt x="104" y="123"/>
                      <a:pt x="104" y="123"/>
                    </a:cubicBezTo>
                    <a:cubicBezTo>
                      <a:pt x="104" y="122"/>
                      <a:pt x="104" y="122"/>
                      <a:pt x="104" y="121"/>
                    </a:cubicBezTo>
                    <a:cubicBezTo>
                      <a:pt x="104" y="120"/>
                      <a:pt x="103" y="119"/>
                      <a:pt x="102" y="119"/>
                    </a:cubicBezTo>
                    <a:cubicBezTo>
                      <a:pt x="101" y="119"/>
                      <a:pt x="101" y="119"/>
                      <a:pt x="100" y="119"/>
                    </a:cubicBezTo>
                    <a:cubicBezTo>
                      <a:pt x="100" y="119"/>
                      <a:pt x="99" y="119"/>
                      <a:pt x="99" y="119"/>
                    </a:cubicBezTo>
                    <a:close/>
                    <a:moveTo>
                      <a:pt x="99" y="98"/>
                    </a:moveTo>
                    <a:cubicBezTo>
                      <a:pt x="98" y="98"/>
                      <a:pt x="98" y="99"/>
                      <a:pt x="98" y="100"/>
                    </a:cubicBezTo>
                    <a:cubicBezTo>
                      <a:pt x="98" y="101"/>
                      <a:pt x="98" y="101"/>
                      <a:pt x="98" y="102"/>
                    </a:cubicBezTo>
                    <a:cubicBezTo>
                      <a:pt x="98" y="102"/>
                      <a:pt x="98" y="103"/>
                      <a:pt x="98" y="104"/>
                    </a:cubicBezTo>
                    <a:cubicBezTo>
                      <a:pt x="98" y="105"/>
                      <a:pt x="99" y="105"/>
                      <a:pt x="100" y="105"/>
                    </a:cubicBezTo>
                    <a:cubicBezTo>
                      <a:pt x="101" y="105"/>
                      <a:pt x="101" y="105"/>
                      <a:pt x="102" y="105"/>
                    </a:cubicBezTo>
                    <a:cubicBezTo>
                      <a:pt x="102" y="105"/>
                      <a:pt x="103" y="105"/>
                      <a:pt x="103" y="105"/>
                    </a:cubicBezTo>
                    <a:cubicBezTo>
                      <a:pt x="104" y="105"/>
                      <a:pt x="105" y="105"/>
                      <a:pt x="104" y="104"/>
                    </a:cubicBezTo>
                    <a:cubicBezTo>
                      <a:pt x="104" y="103"/>
                      <a:pt x="104" y="102"/>
                      <a:pt x="104" y="102"/>
                    </a:cubicBezTo>
                    <a:cubicBezTo>
                      <a:pt x="104" y="101"/>
                      <a:pt x="104" y="101"/>
                      <a:pt x="104" y="100"/>
                    </a:cubicBezTo>
                    <a:cubicBezTo>
                      <a:pt x="104" y="99"/>
                      <a:pt x="103" y="98"/>
                      <a:pt x="102" y="98"/>
                    </a:cubicBezTo>
                    <a:cubicBezTo>
                      <a:pt x="101" y="98"/>
                      <a:pt x="101" y="98"/>
                      <a:pt x="100" y="98"/>
                    </a:cubicBezTo>
                    <a:cubicBezTo>
                      <a:pt x="100" y="98"/>
                      <a:pt x="99" y="98"/>
                      <a:pt x="99" y="98"/>
                    </a:cubicBezTo>
                    <a:close/>
                    <a:moveTo>
                      <a:pt x="104" y="109"/>
                    </a:moveTo>
                    <a:cubicBezTo>
                      <a:pt x="103" y="109"/>
                      <a:pt x="102" y="109"/>
                      <a:pt x="102" y="111"/>
                    </a:cubicBezTo>
                    <a:cubicBezTo>
                      <a:pt x="103" y="112"/>
                      <a:pt x="103" y="113"/>
                      <a:pt x="103" y="114"/>
                    </a:cubicBezTo>
                    <a:cubicBezTo>
                      <a:pt x="103" y="115"/>
                      <a:pt x="104" y="116"/>
                      <a:pt x="105" y="116"/>
                    </a:cubicBezTo>
                    <a:cubicBezTo>
                      <a:pt x="105" y="116"/>
                      <a:pt x="106" y="116"/>
                      <a:pt x="107" y="116"/>
                    </a:cubicBezTo>
                    <a:cubicBezTo>
                      <a:pt x="107" y="116"/>
                      <a:pt x="108" y="116"/>
                      <a:pt x="108" y="116"/>
                    </a:cubicBezTo>
                    <a:cubicBezTo>
                      <a:pt x="109" y="116"/>
                      <a:pt x="110" y="115"/>
                      <a:pt x="110" y="114"/>
                    </a:cubicBezTo>
                    <a:cubicBezTo>
                      <a:pt x="109" y="113"/>
                      <a:pt x="109" y="113"/>
                      <a:pt x="109" y="112"/>
                    </a:cubicBezTo>
                    <a:cubicBezTo>
                      <a:pt x="109" y="112"/>
                      <a:pt x="109" y="111"/>
                      <a:pt x="109" y="111"/>
                    </a:cubicBezTo>
                    <a:cubicBezTo>
                      <a:pt x="109" y="109"/>
                      <a:pt x="108" y="109"/>
                      <a:pt x="107" y="109"/>
                    </a:cubicBezTo>
                    <a:cubicBezTo>
                      <a:pt x="106" y="109"/>
                      <a:pt x="106" y="109"/>
                      <a:pt x="105" y="109"/>
                    </a:cubicBezTo>
                    <a:cubicBezTo>
                      <a:pt x="105" y="109"/>
                      <a:pt x="104" y="109"/>
                      <a:pt x="104" y="109"/>
                    </a:cubicBezTo>
                    <a:close/>
                    <a:moveTo>
                      <a:pt x="108" y="98"/>
                    </a:moveTo>
                    <a:cubicBezTo>
                      <a:pt x="107" y="98"/>
                      <a:pt x="107" y="99"/>
                      <a:pt x="107" y="100"/>
                    </a:cubicBezTo>
                    <a:cubicBezTo>
                      <a:pt x="107" y="101"/>
                      <a:pt x="107" y="101"/>
                      <a:pt x="107" y="102"/>
                    </a:cubicBezTo>
                    <a:cubicBezTo>
                      <a:pt x="107" y="102"/>
                      <a:pt x="107" y="103"/>
                      <a:pt x="108" y="104"/>
                    </a:cubicBezTo>
                    <a:cubicBezTo>
                      <a:pt x="108" y="105"/>
                      <a:pt x="108" y="105"/>
                      <a:pt x="110" y="105"/>
                    </a:cubicBezTo>
                    <a:cubicBezTo>
                      <a:pt x="111" y="105"/>
                      <a:pt x="113" y="105"/>
                      <a:pt x="114" y="105"/>
                    </a:cubicBezTo>
                    <a:cubicBezTo>
                      <a:pt x="116" y="105"/>
                      <a:pt x="117" y="105"/>
                      <a:pt x="119" y="105"/>
                    </a:cubicBezTo>
                    <a:cubicBezTo>
                      <a:pt x="120" y="105"/>
                      <a:pt x="120" y="105"/>
                      <a:pt x="120" y="104"/>
                    </a:cubicBezTo>
                    <a:cubicBezTo>
                      <a:pt x="120" y="103"/>
                      <a:pt x="120" y="102"/>
                      <a:pt x="120" y="102"/>
                    </a:cubicBezTo>
                    <a:cubicBezTo>
                      <a:pt x="120" y="101"/>
                      <a:pt x="119" y="101"/>
                      <a:pt x="119" y="100"/>
                    </a:cubicBezTo>
                    <a:cubicBezTo>
                      <a:pt x="119" y="99"/>
                      <a:pt x="118" y="98"/>
                      <a:pt x="117" y="98"/>
                    </a:cubicBezTo>
                    <a:cubicBezTo>
                      <a:pt x="116" y="98"/>
                      <a:pt x="114" y="98"/>
                      <a:pt x="113" y="98"/>
                    </a:cubicBezTo>
                    <a:cubicBezTo>
                      <a:pt x="111" y="98"/>
                      <a:pt x="110" y="98"/>
                      <a:pt x="108" y="98"/>
                    </a:cubicBezTo>
                    <a:close/>
                    <a:moveTo>
                      <a:pt x="109" y="119"/>
                    </a:moveTo>
                    <a:cubicBezTo>
                      <a:pt x="108" y="119"/>
                      <a:pt x="107" y="120"/>
                      <a:pt x="107" y="121"/>
                    </a:cubicBezTo>
                    <a:cubicBezTo>
                      <a:pt x="108" y="122"/>
                      <a:pt x="108" y="123"/>
                      <a:pt x="108" y="125"/>
                    </a:cubicBezTo>
                    <a:cubicBezTo>
                      <a:pt x="108" y="126"/>
                      <a:pt x="109" y="126"/>
                      <a:pt x="110" y="126"/>
                    </a:cubicBezTo>
                    <a:cubicBezTo>
                      <a:pt x="111" y="126"/>
                      <a:pt x="111" y="126"/>
                      <a:pt x="112" y="126"/>
                    </a:cubicBezTo>
                    <a:cubicBezTo>
                      <a:pt x="112" y="126"/>
                      <a:pt x="113" y="126"/>
                      <a:pt x="114" y="126"/>
                    </a:cubicBezTo>
                    <a:cubicBezTo>
                      <a:pt x="115" y="126"/>
                      <a:pt x="115" y="126"/>
                      <a:pt x="115" y="125"/>
                    </a:cubicBezTo>
                    <a:cubicBezTo>
                      <a:pt x="115" y="124"/>
                      <a:pt x="115" y="123"/>
                      <a:pt x="115" y="123"/>
                    </a:cubicBezTo>
                    <a:cubicBezTo>
                      <a:pt x="115" y="122"/>
                      <a:pt x="114" y="122"/>
                      <a:pt x="114" y="121"/>
                    </a:cubicBezTo>
                    <a:cubicBezTo>
                      <a:pt x="114" y="120"/>
                      <a:pt x="113" y="119"/>
                      <a:pt x="112" y="119"/>
                    </a:cubicBezTo>
                    <a:cubicBezTo>
                      <a:pt x="112" y="119"/>
                      <a:pt x="111" y="119"/>
                      <a:pt x="110" y="119"/>
                    </a:cubicBezTo>
                    <a:cubicBezTo>
                      <a:pt x="110" y="119"/>
                      <a:pt x="109" y="119"/>
                      <a:pt x="109" y="119"/>
                    </a:cubicBezTo>
                    <a:close/>
                    <a:moveTo>
                      <a:pt x="113" y="109"/>
                    </a:moveTo>
                    <a:cubicBezTo>
                      <a:pt x="112" y="109"/>
                      <a:pt x="112" y="109"/>
                      <a:pt x="112" y="111"/>
                    </a:cubicBezTo>
                    <a:cubicBezTo>
                      <a:pt x="112" y="111"/>
                      <a:pt x="112" y="112"/>
                      <a:pt x="112" y="112"/>
                    </a:cubicBezTo>
                    <a:cubicBezTo>
                      <a:pt x="113" y="113"/>
                      <a:pt x="113" y="113"/>
                      <a:pt x="113" y="114"/>
                    </a:cubicBezTo>
                    <a:cubicBezTo>
                      <a:pt x="113" y="115"/>
                      <a:pt x="114" y="116"/>
                      <a:pt x="115" y="116"/>
                    </a:cubicBezTo>
                    <a:cubicBezTo>
                      <a:pt x="116" y="116"/>
                      <a:pt x="117" y="116"/>
                      <a:pt x="118" y="116"/>
                    </a:cubicBezTo>
                    <a:cubicBezTo>
                      <a:pt x="119" y="116"/>
                      <a:pt x="120" y="116"/>
                      <a:pt x="122" y="116"/>
                    </a:cubicBezTo>
                    <a:cubicBezTo>
                      <a:pt x="123" y="116"/>
                      <a:pt x="123" y="115"/>
                      <a:pt x="123" y="114"/>
                    </a:cubicBezTo>
                    <a:cubicBezTo>
                      <a:pt x="123" y="113"/>
                      <a:pt x="123" y="113"/>
                      <a:pt x="122" y="112"/>
                    </a:cubicBezTo>
                    <a:cubicBezTo>
                      <a:pt x="122" y="112"/>
                      <a:pt x="122" y="111"/>
                      <a:pt x="122" y="111"/>
                    </a:cubicBezTo>
                    <a:cubicBezTo>
                      <a:pt x="122" y="109"/>
                      <a:pt x="121" y="109"/>
                      <a:pt x="120" y="109"/>
                    </a:cubicBezTo>
                    <a:cubicBezTo>
                      <a:pt x="119" y="109"/>
                      <a:pt x="118" y="109"/>
                      <a:pt x="117" y="109"/>
                    </a:cubicBezTo>
                    <a:cubicBezTo>
                      <a:pt x="116" y="109"/>
                      <a:pt x="114" y="109"/>
                      <a:pt x="113" y="109"/>
                    </a:cubicBezTo>
                    <a:close/>
                    <a:moveTo>
                      <a:pt x="119" y="119"/>
                    </a:moveTo>
                    <a:cubicBezTo>
                      <a:pt x="118" y="119"/>
                      <a:pt x="117" y="120"/>
                      <a:pt x="118" y="121"/>
                    </a:cubicBezTo>
                    <a:cubicBezTo>
                      <a:pt x="118" y="122"/>
                      <a:pt x="118" y="122"/>
                      <a:pt x="118" y="123"/>
                    </a:cubicBezTo>
                    <a:cubicBezTo>
                      <a:pt x="118" y="123"/>
                      <a:pt x="118" y="124"/>
                      <a:pt x="118" y="125"/>
                    </a:cubicBezTo>
                    <a:cubicBezTo>
                      <a:pt x="119" y="126"/>
                      <a:pt x="119" y="126"/>
                      <a:pt x="121" y="126"/>
                    </a:cubicBezTo>
                    <a:cubicBezTo>
                      <a:pt x="121" y="126"/>
                      <a:pt x="122" y="126"/>
                      <a:pt x="122" y="126"/>
                    </a:cubicBezTo>
                    <a:cubicBezTo>
                      <a:pt x="123" y="126"/>
                      <a:pt x="124" y="126"/>
                      <a:pt x="124" y="126"/>
                    </a:cubicBezTo>
                    <a:cubicBezTo>
                      <a:pt x="125" y="126"/>
                      <a:pt x="126" y="126"/>
                      <a:pt x="125" y="125"/>
                    </a:cubicBezTo>
                    <a:cubicBezTo>
                      <a:pt x="125" y="124"/>
                      <a:pt x="125" y="123"/>
                      <a:pt x="125" y="123"/>
                    </a:cubicBezTo>
                    <a:cubicBezTo>
                      <a:pt x="125" y="122"/>
                      <a:pt x="125" y="122"/>
                      <a:pt x="125" y="121"/>
                    </a:cubicBezTo>
                    <a:cubicBezTo>
                      <a:pt x="124" y="120"/>
                      <a:pt x="124" y="119"/>
                      <a:pt x="122" y="119"/>
                    </a:cubicBezTo>
                    <a:cubicBezTo>
                      <a:pt x="122" y="119"/>
                      <a:pt x="121" y="119"/>
                      <a:pt x="121" y="119"/>
                    </a:cubicBezTo>
                    <a:cubicBezTo>
                      <a:pt x="120" y="119"/>
                      <a:pt x="120" y="119"/>
                      <a:pt x="119" y="119"/>
                    </a:cubicBezTo>
                    <a:close/>
                  </a:path>
                </a:pathLst>
              </a:custGeom>
              <a:grpFill/>
              <a:ln>
                <a:noFill/>
              </a:ln>
            </p:spPr>
            <p:txBody>
              <a:bodyPr vert="horz" wrap="square" lIns="91440" tIns="45720" rIns="91440" bIns="45720" numCol="1" anchor="t" anchorCtr="0" compatLnSpc="1"/>
              <a:lstStyle/>
              <a:p>
                <a:endParaRPr lang="zh-CN" altLang="en-US"/>
              </a:p>
            </p:txBody>
          </p:sp>
        </p:grpSp>
        <p:cxnSp>
          <p:nvCxnSpPr>
            <p:cNvPr id="6" name="直接连接符 5"/>
            <p:cNvCxnSpPr/>
            <p:nvPr/>
          </p:nvCxnSpPr>
          <p:spPr>
            <a:xfrm flipH="1">
              <a:off x="0" y="6477000"/>
              <a:ext cx="4635500" cy="0"/>
            </a:xfrm>
            <a:prstGeom prst="line">
              <a:avLst/>
            </a:prstGeom>
            <a:ln w="6350">
              <a:solidFill>
                <a:schemeClr val="accent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7556500" y="6477000"/>
              <a:ext cx="4635500" cy="0"/>
            </a:xfrm>
            <a:prstGeom prst="line">
              <a:avLst/>
            </a:prstGeom>
            <a:ln w="6350">
              <a:solidFill>
                <a:schemeClr val="accent1">
                  <a:lumMod val="25000"/>
                  <a:lumOff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0069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图片与标题">
    <p:bg>
      <p:bgPr>
        <a:solidFill>
          <a:schemeClr val="bg2"/>
        </a:solidFill>
        <a:effectLst/>
      </p:bgPr>
    </p:bg>
    <p:spTree>
      <p:nvGrpSpPr>
        <p:cNvPr id="1" name=""/>
        <p:cNvGrpSpPr/>
        <p:nvPr/>
      </p:nvGrpSpPr>
      <p:grpSpPr>
        <a:xfrm>
          <a:off x="0" y="0"/>
          <a:ext cx="0" cy="0"/>
          <a:chOff x="0" y="0"/>
          <a:chExt cx="0" cy="0"/>
        </a:xfrm>
      </p:grpSpPr>
      <p:sp>
        <p:nvSpPr>
          <p:cNvPr id="7" name="矩形 6"/>
          <p:cNvSpPr/>
          <p:nvPr userDrawn="1"/>
        </p:nvSpPr>
        <p:spPr>
          <a:xfrm>
            <a:off x="0" y="727587"/>
            <a:ext cx="12192000" cy="6130414"/>
          </a:xfrm>
          <a:prstGeom prst="rect">
            <a:avLst/>
          </a:prstGeom>
          <a:blipFill dpi="0" rotWithShape="1">
            <a:blip r:embed="rId2">
              <a:alphaModFix amt="70000"/>
              <a:extLst>
                <a:ext uri="{28A0092B-C50C-407E-A947-70E740481C1C}">
                  <a14:useLocalDpi xmlns:a14="http://schemas.microsoft.com/office/drawing/2010/main" val="0"/>
                </a:ext>
              </a:extLst>
            </a:blip>
            <a:srcRect/>
            <a:stretch>
              <a:fillRect t="-872" b="-8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2"/>
            <a:ext cx="12192000" cy="7275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5"/>
          </a:p>
        </p:txBody>
      </p:sp>
      <p:sp>
        <p:nvSpPr>
          <p:cNvPr id="21" name="矩形 10"/>
          <p:cNvSpPr/>
          <p:nvPr/>
        </p:nvSpPr>
        <p:spPr>
          <a:xfrm flipV="1">
            <a:off x="3359152" y="336441"/>
            <a:ext cx="5473698" cy="1081928"/>
          </a:xfrm>
          <a:custGeom>
            <a:avLst/>
            <a:gdLst>
              <a:gd name="connsiteX0" fmla="*/ 0 w 12192000"/>
              <a:gd name="connsiteY0" fmla="*/ 0 h 1690048"/>
              <a:gd name="connsiteX1" fmla="*/ 12192000 w 12192000"/>
              <a:gd name="connsiteY1" fmla="*/ 0 h 1690048"/>
              <a:gd name="connsiteX2" fmla="*/ 12192000 w 12192000"/>
              <a:gd name="connsiteY2" fmla="*/ 1690048 h 1690048"/>
              <a:gd name="connsiteX3" fmla="*/ 0 w 12192000"/>
              <a:gd name="connsiteY3" fmla="*/ 1690048 h 1690048"/>
              <a:gd name="connsiteX4" fmla="*/ 0 w 12192000"/>
              <a:gd name="connsiteY4" fmla="*/ 0 h 1690048"/>
              <a:gd name="connsiteX0-1" fmla="*/ 0 w 12192000"/>
              <a:gd name="connsiteY0-2" fmla="*/ 8731 h 1698779"/>
              <a:gd name="connsiteX1-3" fmla="*/ 6092456 w 12192000"/>
              <a:gd name="connsiteY1-4" fmla="*/ 0 h 1698779"/>
              <a:gd name="connsiteX2-5" fmla="*/ 12192000 w 12192000"/>
              <a:gd name="connsiteY2-6" fmla="*/ 8731 h 1698779"/>
              <a:gd name="connsiteX3-7" fmla="*/ 12192000 w 12192000"/>
              <a:gd name="connsiteY3-8" fmla="*/ 1698779 h 1698779"/>
              <a:gd name="connsiteX4-9" fmla="*/ 0 w 12192000"/>
              <a:gd name="connsiteY4-10" fmla="*/ 1698779 h 1698779"/>
              <a:gd name="connsiteX5" fmla="*/ 0 w 12192000"/>
              <a:gd name="connsiteY5" fmla="*/ 8731 h 1698779"/>
              <a:gd name="connsiteX0-11" fmla="*/ 0 w 12192000"/>
              <a:gd name="connsiteY0-12" fmla="*/ 444666 h 2134714"/>
              <a:gd name="connsiteX1-13" fmla="*/ 6092456 w 12192000"/>
              <a:gd name="connsiteY1-14" fmla="*/ 0 h 2134714"/>
              <a:gd name="connsiteX2-15" fmla="*/ 12192000 w 12192000"/>
              <a:gd name="connsiteY2-16" fmla="*/ 444666 h 2134714"/>
              <a:gd name="connsiteX3-17" fmla="*/ 12192000 w 12192000"/>
              <a:gd name="connsiteY3-18" fmla="*/ 2134714 h 2134714"/>
              <a:gd name="connsiteX4-19" fmla="*/ 0 w 12192000"/>
              <a:gd name="connsiteY4-20" fmla="*/ 2134714 h 2134714"/>
              <a:gd name="connsiteX5-21" fmla="*/ 0 w 12192000"/>
              <a:gd name="connsiteY5-22" fmla="*/ 444666 h 2134714"/>
              <a:gd name="connsiteX0-23" fmla="*/ 0 w 12192000"/>
              <a:gd name="connsiteY0-24" fmla="*/ 444666 h 2134714"/>
              <a:gd name="connsiteX1-25" fmla="*/ 6092456 w 12192000"/>
              <a:gd name="connsiteY1-26" fmla="*/ 0 h 2134714"/>
              <a:gd name="connsiteX2-27" fmla="*/ 6916373 w 12192000"/>
              <a:gd name="connsiteY2-28" fmla="*/ 43713 h 2134714"/>
              <a:gd name="connsiteX3-29" fmla="*/ 12192000 w 12192000"/>
              <a:gd name="connsiteY3-30" fmla="*/ 444666 h 2134714"/>
              <a:gd name="connsiteX4-31" fmla="*/ 12192000 w 12192000"/>
              <a:gd name="connsiteY4-32" fmla="*/ 2134714 h 2134714"/>
              <a:gd name="connsiteX5-33" fmla="*/ 0 w 12192000"/>
              <a:gd name="connsiteY5-34" fmla="*/ 2134714 h 2134714"/>
              <a:gd name="connsiteX6" fmla="*/ 0 w 12192000"/>
              <a:gd name="connsiteY6" fmla="*/ 444666 h 2134714"/>
              <a:gd name="connsiteX0-35" fmla="*/ 0 w 12192000"/>
              <a:gd name="connsiteY0-36" fmla="*/ 444666 h 2134714"/>
              <a:gd name="connsiteX1-37" fmla="*/ 6092456 w 12192000"/>
              <a:gd name="connsiteY1-38" fmla="*/ 0 h 2134714"/>
              <a:gd name="connsiteX2-39" fmla="*/ 7509566 w 12192000"/>
              <a:gd name="connsiteY2-40" fmla="*/ 81813 h 2134714"/>
              <a:gd name="connsiteX3-41" fmla="*/ 12192000 w 12192000"/>
              <a:gd name="connsiteY3-42" fmla="*/ 444666 h 2134714"/>
              <a:gd name="connsiteX4-43" fmla="*/ 12192000 w 12192000"/>
              <a:gd name="connsiteY4-44" fmla="*/ 2134714 h 2134714"/>
              <a:gd name="connsiteX5-45" fmla="*/ 0 w 12192000"/>
              <a:gd name="connsiteY5-46" fmla="*/ 2134714 h 2134714"/>
              <a:gd name="connsiteX6-47" fmla="*/ 0 w 12192000"/>
              <a:gd name="connsiteY6-48" fmla="*/ 444666 h 2134714"/>
              <a:gd name="connsiteX0-49" fmla="*/ 0 w 12192000"/>
              <a:gd name="connsiteY0-50" fmla="*/ 444666 h 2134714"/>
              <a:gd name="connsiteX1-51" fmla="*/ 4291180 w 12192000"/>
              <a:gd name="connsiteY1-52" fmla="*/ 119913 h 2134714"/>
              <a:gd name="connsiteX2-53" fmla="*/ 6092456 w 12192000"/>
              <a:gd name="connsiteY2-54" fmla="*/ 0 h 2134714"/>
              <a:gd name="connsiteX3-55" fmla="*/ 7509566 w 12192000"/>
              <a:gd name="connsiteY3-56" fmla="*/ 81813 h 2134714"/>
              <a:gd name="connsiteX4-57" fmla="*/ 12192000 w 12192000"/>
              <a:gd name="connsiteY4-58" fmla="*/ 444666 h 2134714"/>
              <a:gd name="connsiteX5-59" fmla="*/ 12192000 w 12192000"/>
              <a:gd name="connsiteY5-60" fmla="*/ 2134714 h 2134714"/>
              <a:gd name="connsiteX6-61" fmla="*/ 0 w 12192000"/>
              <a:gd name="connsiteY6-62" fmla="*/ 2134714 h 2134714"/>
              <a:gd name="connsiteX7" fmla="*/ 0 w 12192000"/>
              <a:gd name="connsiteY7" fmla="*/ 444666 h 2134714"/>
              <a:gd name="connsiteX0-63" fmla="*/ 0 w 12192000"/>
              <a:gd name="connsiteY0-64" fmla="*/ 362853 h 2052901"/>
              <a:gd name="connsiteX1-65" fmla="*/ 4291180 w 12192000"/>
              <a:gd name="connsiteY1-66" fmla="*/ 38100 h 2052901"/>
              <a:gd name="connsiteX2-67" fmla="*/ 6092456 w 12192000"/>
              <a:gd name="connsiteY2-68" fmla="*/ 19787 h 2052901"/>
              <a:gd name="connsiteX3-69" fmla="*/ 7509566 w 12192000"/>
              <a:gd name="connsiteY3-70" fmla="*/ 0 h 2052901"/>
              <a:gd name="connsiteX4-71" fmla="*/ 12192000 w 12192000"/>
              <a:gd name="connsiteY4-72" fmla="*/ 362853 h 2052901"/>
              <a:gd name="connsiteX5-73" fmla="*/ 12192000 w 12192000"/>
              <a:gd name="connsiteY5-74" fmla="*/ 2052901 h 2052901"/>
              <a:gd name="connsiteX6-75" fmla="*/ 0 w 12192000"/>
              <a:gd name="connsiteY6-76" fmla="*/ 2052901 h 2052901"/>
              <a:gd name="connsiteX7-77" fmla="*/ 0 w 12192000"/>
              <a:gd name="connsiteY7-78" fmla="*/ 362853 h 2052901"/>
              <a:gd name="connsiteX0-79" fmla="*/ 0 w 12192000"/>
              <a:gd name="connsiteY0-80" fmla="*/ 350153 h 2040201"/>
              <a:gd name="connsiteX1-81" fmla="*/ 4291180 w 12192000"/>
              <a:gd name="connsiteY1-82" fmla="*/ 25400 h 2040201"/>
              <a:gd name="connsiteX2-83" fmla="*/ 6092456 w 12192000"/>
              <a:gd name="connsiteY2-84" fmla="*/ 7087 h 2040201"/>
              <a:gd name="connsiteX3-85" fmla="*/ 7724125 w 12192000"/>
              <a:gd name="connsiteY3-86" fmla="*/ 0 h 2040201"/>
              <a:gd name="connsiteX4-87" fmla="*/ 12192000 w 12192000"/>
              <a:gd name="connsiteY4-88" fmla="*/ 350153 h 2040201"/>
              <a:gd name="connsiteX5-89" fmla="*/ 12192000 w 12192000"/>
              <a:gd name="connsiteY5-90" fmla="*/ 2040201 h 2040201"/>
              <a:gd name="connsiteX6-91" fmla="*/ 0 w 12192000"/>
              <a:gd name="connsiteY6-92" fmla="*/ 2040201 h 2040201"/>
              <a:gd name="connsiteX7-93" fmla="*/ 0 w 12192000"/>
              <a:gd name="connsiteY7-94" fmla="*/ 350153 h 2040201"/>
              <a:gd name="connsiteX0-95" fmla="*/ 0 w 12192000"/>
              <a:gd name="connsiteY0-96" fmla="*/ 350153 h 2040201"/>
              <a:gd name="connsiteX1-97" fmla="*/ 4291180 w 12192000"/>
              <a:gd name="connsiteY1-98" fmla="*/ 25400 h 2040201"/>
              <a:gd name="connsiteX2-99" fmla="*/ 6092456 w 12192000"/>
              <a:gd name="connsiteY2-100" fmla="*/ 7087 h 2040201"/>
              <a:gd name="connsiteX3-101" fmla="*/ 7724125 w 12192000"/>
              <a:gd name="connsiteY3-102" fmla="*/ 0 h 2040201"/>
              <a:gd name="connsiteX4-103" fmla="*/ 12192000 w 12192000"/>
              <a:gd name="connsiteY4-104" fmla="*/ 350153 h 2040201"/>
              <a:gd name="connsiteX5-105" fmla="*/ 12192000 w 12192000"/>
              <a:gd name="connsiteY5-106" fmla="*/ 2040201 h 2040201"/>
              <a:gd name="connsiteX6-107" fmla="*/ 0 w 12192000"/>
              <a:gd name="connsiteY6-108" fmla="*/ 2040201 h 2040201"/>
              <a:gd name="connsiteX7-109" fmla="*/ 0 w 12192000"/>
              <a:gd name="connsiteY7-110" fmla="*/ 350153 h 2040201"/>
              <a:gd name="connsiteX0-111" fmla="*/ 0 w 12192000"/>
              <a:gd name="connsiteY0-112" fmla="*/ 350153 h 2040201"/>
              <a:gd name="connsiteX1-113" fmla="*/ 4291180 w 12192000"/>
              <a:gd name="connsiteY1-114" fmla="*/ 25400 h 2040201"/>
              <a:gd name="connsiteX2-115" fmla="*/ 6092456 w 12192000"/>
              <a:gd name="connsiteY2-116" fmla="*/ 7087 h 2040201"/>
              <a:gd name="connsiteX3-117" fmla="*/ 7724125 w 12192000"/>
              <a:gd name="connsiteY3-118" fmla="*/ 0 h 2040201"/>
              <a:gd name="connsiteX4-119" fmla="*/ 12192000 w 12192000"/>
              <a:gd name="connsiteY4-120" fmla="*/ 350153 h 2040201"/>
              <a:gd name="connsiteX5-121" fmla="*/ 12192000 w 12192000"/>
              <a:gd name="connsiteY5-122" fmla="*/ 2040201 h 2040201"/>
              <a:gd name="connsiteX6-123" fmla="*/ 0 w 12192000"/>
              <a:gd name="connsiteY6-124" fmla="*/ 2040201 h 2040201"/>
              <a:gd name="connsiteX7-125" fmla="*/ 0 w 12192000"/>
              <a:gd name="connsiteY7-126" fmla="*/ 350153 h 2040201"/>
              <a:gd name="connsiteX0-127" fmla="*/ 0 w 12192000"/>
              <a:gd name="connsiteY0-128" fmla="*/ 350153 h 2040201"/>
              <a:gd name="connsiteX1-129" fmla="*/ 4291180 w 12192000"/>
              <a:gd name="connsiteY1-130" fmla="*/ 25400 h 2040201"/>
              <a:gd name="connsiteX2-131" fmla="*/ 6092456 w 12192000"/>
              <a:gd name="connsiteY2-132" fmla="*/ 7087 h 2040201"/>
              <a:gd name="connsiteX3-133" fmla="*/ 7724125 w 12192000"/>
              <a:gd name="connsiteY3-134" fmla="*/ 0 h 2040201"/>
              <a:gd name="connsiteX4-135" fmla="*/ 12192000 w 12192000"/>
              <a:gd name="connsiteY4-136" fmla="*/ 350153 h 2040201"/>
              <a:gd name="connsiteX5-137" fmla="*/ 12192000 w 12192000"/>
              <a:gd name="connsiteY5-138" fmla="*/ 2040201 h 2040201"/>
              <a:gd name="connsiteX6-139" fmla="*/ 0 w 12192000"/>
              <a:gd name="connsiteY6-140" fmla="*/ 2040201 h 2040201"/>
              <a:gd name="connsiteX7-141" fmla="*/ 0 w 12192000"/>
              <a:gd name="connsiteY7-142" fmla="*/ 350153 h 2040201"/>
              <a:gd name="connsiteX0-143" fmla="*/ 0 w 12192000"/>
              <a:gd name="connsiteY0-144" fmla="*/ 370449 h 2060497"/>
              <a:gd name="connsiteX1-145" fmla="*/ 4291180 w 12192000"/>
              <a:gd name="connsiteY1-146" fmla="*/ 45696 h 2060497"/>
              <a:gd name="connsiteX2-147" fmla="*/ 6092456 w 12192000"/>
              <a:gd name="connsiteY2-148" fmla="*/ 27383 h 2060497"/>
              <a:gd name="connsiteX3-149" fmla="*/ 7724125 w 12192000"/>
              <a:gd name="connsiteY3-150" fmla="*/ 20296 h 2060497"/>
              <a:gd name="connsiteX4-151" fmla="*/ 12192000 w 12192000"/>
              <a:gd name="connsiteY4-152" fmla="*/ 370449 h 2060497"/>
              <a:gd name="connsiteX5-153" fmla="*/ 12192000 w 12192000"/>
              <a:gd name="connsiteY5-154" fmla="*/ 2060497 h 2060497"/>
              <a:gd name="connsiteX6-155" fmla="*/ 0 w 12192000"/>
              <a:gd name="connsiteY6-156" fmla="*/ 2060497 h 2060497"/>
              <a:gd name="connsiteX7-157" fmla="*/ 0 w 12192000"/>
              <a:gd name="connsiteY7-158" fmla="*/ 370449 h 2060497"/>
              <a:gd name="connsiteX0-159" fmla="*/ 0 w 12192000"/>
              <a:gd name="connsiteY0-160" fmla="*/ 381402 h 2071450"/>
              <a:gd name="connsiteX1-161" fmla="*/ 4291180 w 12192000"/>
              <a:gd name="connsiteY1-162" fmla="*/ 56649 h 2071450"/>
              <a:gd name="connsiteX2-163" fmla="*/ 7724125 w 12192000"/>
              <a:gd name="connsiteY2-164" fmla="*/ 31249 h 2071450"/>
              <a:gd name="connsiteX3-165" fmla="*/ 12192000 w 12192000"/>
              <a:gd name="connsiteY3-166" fmla="*/ 381402 h 2071450"/>
              <a:gd name="connsiteX4-167" fmla="*/ 12192000 w 12192000"/>
              <a:gd name="connsiteY4-168" fmla="*/ 2071450 h 2071450"/>
              <a:gd name="connsiteX5-169" fmla="*/ 0 w 12192000"/>
              <a:gd name="connsiteY5-170" fmla="*/ 2071450 h 2071450"/>
              <a:gd name="connsiteX6-171" fmla="*/ 0 w 12192000"/>
              <a:gd name="connsiteY6-172" fmla="*/ 381402 h 20714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47" y="connsiteY6-48"/>
              </a:cxn>
            </a:cxnLst>
            <a:rect l="l" t="t" r="r" b="b"/>
            <a:pathLst>
              <a:path w="12192000" h="2071450">
                <a:moveTo>
                  <a:pt x="0" y="381402"/>
                </a:moveTo>
                <a:cubicBezTo>
                  <a:pt x="1430393" y="273151"/>
                  <a:pt x="2620986" y="139500"/>
                  <a:pt x="4291180" y="56649"/>
                </a:cubicBezTo>
                <a:cubicBezTo>
                  <a:pt x="5578534" y="-1710"/>
                  <a:pt x="6407322" y="-22877"/>
                  <a:pt x="7724125" y="31249"/>
                </a:cubicBezTo>
                <a:cubicBezTo>
                  <a:pt x="9453218" y="109867"/>
                  <a:pt x="10702708" y="264684"/>
                  <a:pt x="12192000" y="381402"/>
                </a:cubicBezTo>
                <a:lnTo>
                  <a:pt x="12192000" y="2071450"/>
                </a:lnTo>
                <a:lnTo>
                  <a:pt x="0" y="2071450"/>
                </a:lnTo>
                <a:lnTo>
                  <a:pt x="0" y="381402"/>
                </a:lnTo>
                <a:close/>
              </a:path>
            </a:pathLst>
          </a:custGeom>
          <a:gradFill flip="none" rotWithShape="1">
            <a:gsLst>
              <a:gs pos="0">
                <a:schemeClr val="bg2">
                  <a:lumMod val="50000"/>
                </a:schemeClr>
              </a:gs>
              <a:gs pos="50000">
                <a:schemeClr val="bg2">
                  <a:lumMod val="20000"/>
                  <a:lumOff val="80000"/>
                  <a:alpha val="0"/>
                </a:schemeClr>
              </a:gs>
              <a:gs pos="100000">
                <a:schemeClr val="bg2">
                  <a:lumMod val="50000"/>
                </a:schemeClr>
              </a:gs>
            </a:gsLst>
            <a:lin ang="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userDrawn="1"/>
        </p:nvGrpSpPr>
        <p:grpSpPr>
          <a:xfrm>
            <a:off x="3081867" y="336340"/>
            <a:ext cx="6028266" cy="774910"/>
            <a:chOff x="1024789" y="2669227"/>
            <a:chExt cx="10275671" cy="1432800"/>
          </a:xfrm>
        </p:grpSpPr>
        <p:sp>
          <p:nvSpPr>
            <p:cNvPr id="23" name="矩形 22"/>
            <p:cNvSpPr/>
            <p:nvPr/>
          </p:nvSpPr>
          <p:spPr>
            <a:xfrm>
              <a:off x="1912766" y="2670202"/>
              <a:ext cx="8366470" cy="1431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五边形 23"/>
            <p:cNvSpPr/>
            <p:nvPr/>
          </p:nvSpPr>
          <p:spPr>
            <a:xfrm>
              <a:off x="9189344" y="2669227"/>
              <a:ext cx="2111116" cy="1432800"/>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五边形 24"/>
            <p:cNvSpPr/>
            <p:nvPr/>
          </p:nvSpPr>
          <p:spPr>
            <a:xfrm flipH="1">
              <a:off x="1024789" y="2669227"/>
              <a:ext cx="2111114" cy="1432800"/>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nvPr>
        </p:nvSpPr>
        <p:spPr>
          <a:xfrm>
            <a:off x="3687097" y="531603"/>
            <a:ext cx="4817806" cy="384384"/>
          </a:xfrm>
          <a:prstGeom prst="rect">
            <a:avLst/>
          </a:prstGeom>
        </p:spPr>
        <p:txBody>
          <a:bodyPr lIns="112274" tIns="56136" rIns="112274" bIns="56136" anchor="ctr">
            <a:noAutofit/>
          </a:bodyPr>
          <a:lstStyle>
            <a:lvl1pPr algn="ctr">
              <a:lnSpc>
                <a:spcPct val="100000"/>
              </a:lnSpc>
              <a:defRPr sz="3600" b="0">
                <a:solidFill>
                  <a:schemeClr val="accent1"/>
                </a:solidFill>
                <a:latin typeface="思源黑体 CN Medium" panose="020B0600000000000000" pitchFamily="34" charset="-122"/>
                <a:ea typeface="思源黑体 CN Medium" panose="020B0600000000000000" pitchFamily="34" charset="-122"/>
              </a:defRPr>
            </a:lvl1pPr>
          </a:lstStyle>
          <a:p>
            <a:r>
              <a:rPr lang="zh-CN" altLang="en-US" dirty="0"/>
              <a:t>单击编辑母版标题样式</a:t>
            </a:r>
          </a:p>
        </p:txBody>
      </p:sp>
    </p:spTree>
    <p:extLst>
      <p:ext uri="{BB962C8B-B14F-4D97-AF65-F5344CB8AC3E}">
        <p14:creationId xmlns:p14="http://schemas.microsoft.com/office/powerpoint/2010/main" val="65038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23BE46-94F4-43E3-AE2F-295EDF118F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990C22E-AE06-4E05-9E9C-AAEE0B58070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4496CB4-201E-4ADF-919D-42954FDDE314}"/>
              </a:ext>
            </a:extLst>
          </p:cNvPr>
          <p:cNvSpPr>
            <a:spLocks noGrp="1"/>
          </p:cNvSpPr>
          <p:nvPr>
            <p:ph type="dt" sz="half" idx="10"/>
          </p:nvPr>
        </p:nvSpPr>
        <p:spPr/>
        <p:txBody>
          <a:bodyPr/>
          <a:lstStyle/>
          <a:p>
            <a:fld id="{17A37908-1B3A-470C-849A-0CC5FB8BFFDF}" type="datetimeFigureOut">
              <a:rPr lang="zh-CN" altLang="en-US" smtClean="0"/>
              <a:t>2020/9/21</a:t>
            </a:fld>
            <a:endParaRPr lang="zh-CN" altLang="en-US"/>
          </a:p>
        </p:txBody>
      </p:sp>
      <p:sp>
        <p:nvSpPr>
          <p:cNvPr id="5" name="页脚占位符 4">
            <a:extLst>
              <a:ext uri="{FF2B5EF4-FFF2-40B4-BE49-F238E27FC236}">
                <a16:creationId xmlns:a16="http://schemas.microsoft.com/office/drawing/2014/main" id="{56B55422-8361-459D-97E8-94D3D88B91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BDDAD8A-0BA9-4975-9E79-BC1D51A78922}"/>
              </a:ext>
            </a:extLst>
          </p:cNvPr>
          <p:cNvSpPr>
            <a:spLocks noGrp="1"/>
          </p:cNvSpPr>
          <p:nvPr>
            <p:ph type="sldNum" sz="quarter" idx="12"/>
          </p:nvPr>
        </p:nvSpPr>
        <p:spPr/>
        <p:txBody>
          <a:bodyPr/>
          <a:lstStyle/>
          <a:p>
            <a:fld id="{882C8F25-B225-49CD-B6EE-5870CC376479}" type="slidenum">
              <a:rPr lang="zh-CN" altLang="en-US" smtClean="0"/>
              <a:t>‹#›</a:t>
            </a:fld>
            <a:endParaRPr lang="zh-CN" altLang="en-US"/>
          </a:p>
        </p:txBody>
      </p:sp>
    </p:spTree>
    <p:extLst>
      <p:ext uri="{BB962C8B-B14F-4D97-AF65-F5344CB8AC3E}">
        <p14:creationId xmlns:p14="http://schemas.microsoft.com/office/powerpoint/2010/main" val="3054032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B9600B-843E-44DC-BB90-9BF93E9BC61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361E1E8-750E-4C78-B7C5-3398D4F8F9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6A88C4D-EDEF-45B8-8FA5-0FD621E7203D}"/>
              </a:ext>
            </a:extLst>
          </p:cNvPr>
          <p:cNvSpPr>
            <a:spLocks noGrp="1"/>
          </p:cNvSpPr>
          <p:nvPr>
            <p:ph type="dt" sz="half" idx="10"/>
          </p:nvPr>
        </p:nvSpPr>
        <p:spPr/>
        <p:txBody>
          <a:bodyPr/>
          <a:lstStyle/>
          <a:p>
            <a:fld id="{17A37908-1B3A-470C-849A-0CC5FB8BFFDF}" type="datetimeFigureOut">
              <a:rPr lang="zh-CN" altLang="en-US" smtClean="0"/>
              <a:t>2020/9/21</a:t>
            </a:fld>
            <a:endParaRPr lang="zh-CN" altLang="en-US"/>
          </a:p>
        </p:txBody>
      </p:sp>
      <p:sp>
        <p:nvSpPr>
          <p:cNvPr id="5" name="页脚占位符 4">
            <a:extLst>
              <a:ext uri="{FF2B5EF4-FFF2-40B4-BE49-F238E27FC236}">
                <a16:creationId xmlns:a16="http://schemas.microsoft.com/office/drawing/2014/main" id="{4E261090-71DB-4E2A-8A75-C4A1CA4C61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DFE5FEA-FD5C-40CF-9A24-AFE64D729F69}"/>
              </a:ext>
            </a:extLst>
          </p:cNvPr>
          <p:cNvSpPr>
            <a:spLocks noGrp="1"/>
          </p:cNvSpPr>
          <p:nvPr>
            <p:ph type="sldNum" sz="quarter" idx="12"/>
          </p:nvPr>
        </p:nvSpPr>
        <p:spPr/>
        <p:txBody>
          <a:bodyPr/>
          <a:lstStyle/>
          <a:p>
            <a:fld id="{882C8F25-B225-49CD-B6EE-5870CC376479}" type="slidenum">
              <a:rPr lang="zh-CN" altLang="en-US" smtClean="0"/>
              <a:t>‹#›</a:t>
            </a:fld>
            <a:endParaRPr lang="zh-CN" altLang="en-US"/>
          </a:p>
        </p:txBody>
      </p:sp>
    </p:spTree>
    <p:extLst>
      <p:ext uri="{BB962C8B-B14F-4D97-AF65-F5344CB8AC3E}">
        <p14:creationId xmlns:p14="http://schemas.microsoft.com/office/powerpoint/2010/main" val="3131041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7DFA23-517D-40C6-B35D-61FAB6A7A73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DB5D49F-68B4-4CD5-BC85-1153B2F5242F}"/>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323E425-5858-46A1-8DC7-0DAA1B9C519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95005F7-7E19-476C-99B7-1024267A2159}"/>
              </a:ext>
            </a:extLst>
          </p:cNvPr>
          <p:cNvSpPr>
            <a:spLocks noGrp="1"/>
          </p:cNvSpPr>
          <p:nvPr>
            <p:ph type="dt" sz="half" idx="10"/>
          </p:nvPr>
        </p:nvSpPr>
        <p:spPr/>
        <p:txBody>
          <a:bodyPr/>
          <a:lstStyle/>
          <a:p>
            <a:fld id="{17A37908-1B3A-470C-849A-0CC5FB8BFFDF}" type="datetimeFigureOut">
              <a:rPr lang="zh-CN" altLang="en-US" smtClean="0"/>
              <a:t>2020/9/21</a:t>
            </a:fld>
            <a:endParaRPr lang="zh-CN" altLang="en-US"/>
          </a:p>
        </p:txBody>
      </p:sp>
      <p:sp>
        <p:nvSpPr>
          <p:cNvPr id="6" name="页脚占位符 5">
            <a:extLst>
              <a:ext uri="{FF2B5EF4-FFF2-40B4-BE49-F238E27FC236}">
                <a16:creationId xmlns:a16="http://schemas.microsoft.com/office/drawing/2014/main" id="{A70E3303-AA6A-42C7-92B1-934DDCCA1AC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13283E-C98A-45B2-8B8C-32F14D3A117B}"/>
              </a:ext>
            </a:extLst>
          </p:cNvPr>
          <p:cNvSpPr>
            <a:spLocks noGrp="1"/>
          </p:cNvSpPr>
          <p:nvPr>
            <p:ph type="sldNum" sz="quarter" idx="12"/>
          </p:nvPr>
        </p:nvSpPr>
        <p:spPr/>
        <p:txBody>
          <a:bodyPr/>
          <a:lstStyle/>
          <a:p>
            <a:fld id="{882C8F25-B225-49CD-B6EE-5870CC376479}" type="slidenum">
              <a:rPr lang="zh-CN" altLang="en-US" smtClean="0"/>
              <a:t>‹#›</a:t>
            </a:fld>
            <a:endParaRPr lang="zh-CN" altLang="en-US"/>
          </a:p>
        </p:txBody>
      </p:sp>
    </p:spTree>
    <p:extLst>
      <p:ext uri="{BB962C8B-B14F-4D97-AF65-F5344CB8AC3E}">
        <p14:creationId xmlns:p14="http://schemas.microsoft.com/office/powerpoint/2010/main" val="2697977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14300-7F23-415C-87EF-00E0D3F236F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6496AA3-3ED3-4E61-BE4F-21E2E6182F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F29B29DF-8491-4068-A005-E7A97F6E448B}"/>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F41C3F0-B6A8-4392-B86E-EE8B68E085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94D32397-D8E6-4037-8877-9E09533A31C9}"/>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20278DF0-A247-42B3-904D-94708943C92D}"/>
              </a:ext>
            </a:extLst>
          </p:cNvPr>
          <p:cNvSpPr>
            <a:spLocks noGrp="1"/>
          </p:cNvSpPr>
          <p:nvPr>
            <p:ph type="dt" sz="half" idx="10"/>
          </p:nvPr>
        </p:nvSpPr>
        <p:spPr/>
        <p:txBody>
          <a:bodyPr/>
          <a:lstStyle/>
          <a:p>
            <a:fld id="{17A37908-1B3A-470C-849A-0CC5FB8BFFDF}" type="datetimeFigureOut">
              <a:rPr lang="zh-CN" altLang="en-US" smtClean="0"/>
              <a:t>2020/9/21</a:t>
            </a:fld>
            <a:endParaRPr lang="zh-CN" altLang="en-US"/>
          </a:p>
        </p:txBody>
      </p:sp>
      <p:sp>
        <p:nvSpPr>
          <p:cNvPr id="8" name="页脚占位符 7">
            <a:extLst>
              <a:ext uri="{FF2B5EF4-FFF2-40B4-BE49-F238E27FC236}">
                <a16:creationId xmlns:a16="http://schemas.microsoft.com/office/drawing/2014/main" id="{54917DAF-E92D-4E08-9FEB-7B870C824B0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572B69E-BB7F-4753-95C7-A04990199412}"/>
              </a:ext>
            </a:extLst>
          </p:cNvPr>
          <p:cNvSpPr>
            <a:spLocks noGrp="1"/>
          </p:cNvSpPr>
          <p:nvPr>
            <p:ph type="sldNum" sz="quarter" idx="12"/>
          </p:nvPr>
        </p:nvSpPr>
        <p:spPr/>
        <p:txBody>
          <a:bodyPr/>
          <a:lstStyle/>
          <a:p>
            <a:fld id="{882C8F25-B225-49CD-B6EE-5870CC376479}" type="slidenum">
              <a:rPr lang="zh-CN" altLang="en-US" smtClean="0"/>
              <a:t>‹#›</a:t>
            </a:fld>
            <a:endParaRPr lang="zh-CN" altLang="en-US"/>
          </a:p>
        </p:txBody>
      </p:sp>
    </p:spTree>
    <p:extLst>
      <p:ext uri="{BB962C8B-B14F-4D97-AF65-F5344CB8AC3E}">
        <p14:creationId xmlns:p14="http://schemas.microsoft.com/office/powerpoint/2010/main" val="4025661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5F39B-661B-4738-A12F-4523E27FEAC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24F2FDA-B0EB-4A28-8CC5-C0F42BE609DD}"/>
              </a:ext>
            </a:extLst>
          </p:cNvPr>
          <p:cNvSpPr>
            <a:spLocks noGrp="1"/>
          </p:cNvSpPr>
          <p:nvPr>
            <p:ph type="dt" sz="half" idx="10"/>
          </p:nvPr>
        </p:nvSpPr>
        <p:spPr/>
        <p:txBody>
          <a:bodyPr/>
          <a:lstStyle/>
          <a:p>
            <a:fld id="{17A37908-1B3A-470C-849A-0CC5FB8BFFDF}" type="datetimeFigureOut">
              <a:rPr lang="zh-CN" altLang="en-US" smtClean="0"/>
              <a:t>2020/9/21</a:t>
            </a:fld>
            <a:endParaRPr lang="zh-CN" altLang="en-US"/>
          </a:p>
        </p:txBody>
      </p:sp>
      <p:sp>
        <p:nvSpPr>
          <p:cNvPr id="4" name="页脚占位符 3">
            <a:extLst>
              <a:ext uri="{FF2B5EF4-FFF2-40B4-BE49-F238E27FC236}">
                <a16:creationId xmlns:a16="http://schemas.microsoft.com/office/drawing/2014/main" id="{6E3DF505-F443-4213-BD72-EB84A475D01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CC3760C-6D3F-4D2C-B4E0-5C796E181BA6}"/>
              </a:ext>
            </a:extLst>
          </p:cNvPr>
          <p:cNvSpPr>
            <a:spLocks noGrp="1"/>
          </p:cNvSpPr>
          <p:nvPr>
            <p:ph type="sldNum" sz="quarter" idx="12"/>
          </p:nvPr>
        </p:nvSpPr>
        <p:spPr/>
        <p:txBody>
          <a:bodyPr/>
          <a:lstStyle/>
          <a:p>
            <a:fld id="{882C8F25-B225-49CD-B6EE-5870CC376479}" type="slidenum">
              <a:rPr lang="zh-CN" altLang="en-US" smtClean="0"/>
              <a:t>‹#›</a:t>
            </a:fld>
            <a:endParaRPr lang="zh-CN" altLang="en-US"/>
          </a:p>
        </p:txBody>
      </p:sp>
    </p:spTree>
    <p:extLst>
      <p:ext uri="{BB962C8B-B14F-4D97-AF65-F5344CB8AC3E}">
        <p14:creationId xmlns:p14="http://schemas.microsoft.com/office/powerpoint/2010/main" val="3879587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C0CD16-EC5A-4DB8-8013-AA52BF93BC5A}"/>
              </a:ext>
            </a:extLst>
          </p:cNvPr>
          <p:cNvSpPr>
            <a:spLocks noGrp="1"/>
          </p:cNvSpPr>
          <p:nvPr>
            <p:ph type="dt" sz="half" idx="10"/>
          </p:nvPr>
        </p:nvSpPr>
        <p:spPr/>
        <p:txBody>
          <a:bodyPr/>
          <a:lstStyle/>
          <a:p>
            <a:fld id="{17A37908-1B3A-470C-849A-0CC5FB8BFFDF}" type="datetimeFigureOut">
              <a:rPr lang="zh-CN" altLang="en-US" smtClean="0"/>
              <a:t>2020/9/21</a:t>
            </a:fld>
            <a:endParaRPr lang="zh-CN" altLang="en-US"/>
          </a:p>
        </p:txBody>
      </p:sp>
      <p:sp>
        <p:nvSpPr>
          <p:cNvPr id="3" name="页脚占位符 2">
            <a:extLst>
              <a:ext uri="{FF2B5EF4-FFF2-40B4-BE49-F238E27FC236}">
                <a16:creationId xmlns:a16="http://schemas.microsoft.com/office/drawing/2014/main" id="{61DC89D4-E32C-477F-9A1A-90D05779538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626F467-500E-4126-81AC-94885AA759F0}"/>
              </a:ext>
            </a:extLst>
          </p:cNvPr>
          <p:cNvSpPr>
            <a:spLocks noGrp="1"/>
          </p:cNvSpPr>
          <p:nvPr>
            <p:ph type="sldNum" sz="quarter" idx="12"/>
          </p:nvPr>
        </p:nvSpPr>
        <p:spPr/>
        <p:txBody>
          <a:bodyPr/>
          <a:lstStyle/>
          <a:p>
            <a:fld id="{882C8F25-B225-49CD-B6EE-5870CC376479}" type="slidenum">
              <a:rPr lang="zh-CN" altLang="en-US" smtClean="0"/>
              <a:t>‹#›</a:t>
            </a:fld>
            <a:endParaRPr lang="zh-CN" altLang="en-US"/>
          </a:p>
        </p:txBody>
      </p:sp>
    </p:spTree>
    <p:extLst>
      <p:ext uri="{BB962C8B-B14F-4D97-AF65-F5344CB8AC3E}">
        <p14:creationId xmlns:p14="http://schemas.microsoft.com/office/powerpoint/2010/main" val="26474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FFDFD-C2B1-45B8-AC19-F489E429274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926A8B-DA8D-41A4-8B99-D4F163F04E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F918746-9BAD-40E8-9540-86E4B2AD17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F76416B-B430-483D-A3BE-5D29690E8F26}"/>
              </a:ext>
            </a:extLst>
          </p:cNvPr>
          <p:cNvSpPr>
            <a:spLocks noGrp="1"/>
          </p:cNvSpPr>
          <p:nvPr>
            <p:ph type="dt" sz="half" idx="10"/>
          </p:nvPr>
        </p:nvSpPr>
        <p:spPr/>
        <p:txBody>
          <a:bodyPr/>
          <a:lstStyle/>
          <a:p>
            <a:fld id="{17A37908-1B3A-470C-849A-0CC5FB8BFFDF}" type="datetimeFigureOut">
              <a:rPr lang="zh-CN" altLang="en-US" smtClean="0"/>
              <a:t>2020/9/21</a:t>
            </a:fld>
            <a:endParaRPr lang="zh-CN" altLang="en-US"/>
          </a:p>
        </p:txBody>
      </p:sp>
      <p:sp>
        <p:nvSpPr>
          <p:cNvPr id="6" name="页脚占位符 5">
            <a:extLst>
              <a:ext uri="{FF2B5EF4-FFF2-40B4-BE49-F238E27FC236}">
                <a16:creationId xmlns:a16="http://schemas.microsoft.com/office/drawing/2014/main" id="{0FD5EAEC-E062-44D2-A3BE-10C6440ACDA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99577D0-53E4-4875-A735-2CB16A7B5197}"/>
              </a:ext>
            </a:extLst>
          </p:cNvPr>
          <p:cNvSpPr>
            <a:spLocks noGrp="1"/>
          </p:cNvSpPr>
          <p:nvPr>
            <p:ph type="sldNum" sz="quarter" idx="12"/>
          </p:nvPr>
        </p:nvSpPr>
        <p:spPr/>
        <p:txBody>
          <a:bodyPr/>
          <a:lstStyle/>
          <a:p>
            <a:fld id="{882C8F25-B225-49CD-B6EE-5870CC376479}" type="slidenum">
              <a:rPr lang="zh-CN" altLang="en-US" smtClean="0"/>
              <a:t>‹#›</a:t>
            </a:fld>
            <a:endParaRPr lang="zh-CN" altLang="en-US"/>
          </a:p>
        </p:txBody>
      </p:sp>
    </p:spTree>
    <p:extLst>
      <p:ext uri="{BB962C8B-B14F-4D97-AF65-F5344CB8AC3E}">
        <p14:creationId xmlns:p14="http://schemas.microsoft.com/office/powerpoint/2010/main" val="4040809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5184F-0180-492E-A40A-3848FBD17E8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AA8555E-0D4E-41A5-9182-3A812AE058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FA3B9B9-009B-498D-954B-900A9FF713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DDFB4FD-F43B-4E90-AC54-A2515750F149}"/>
              </a:ext>
            </a:extLst>
          </p:cNvPr>
          <p:cNvSpPr>
            <a:spLocks noGrp="1"/>
          </p:cNvSpPr>
          <p:nvPr>
            <p:ph type="dt" sz="half" idx="10"/>
          </p:nvPr>
        </p:nvSpPr>
        <p:spPr/>
        <p:txBody>
          <a:bodyPr/>
          <a:lstStyle/>
          <a:p>
            <a:fld id="{17A37908-1B3A-470C-849A-0CC5FB8BFFDF}" type="datetimeFigureOut">
              <a:rPr lang="zh-CN" altLang="en-US" smtClean="0"/>
              <a:t>2020/9/21</a:t>
            </a:fld>
            <a:endParaRPr lang="zh-CN" altLang="en-US"/>
          </a:p>
        </p:txBody>
      </p:sp>
      <p:sp>
        <p:nvSpPr>
          <p:cNvPr id="6" name="页脚占位符 5">
            <a:extLst>
              <a:ext uri="{FF2B5EF4-FFF2-40B4-BE49-F238E27FC236}">
                <a16:creationId xmlns:a16="http://schemas.microsoft.com/office/drawing/2014/main" id="{1CB5D297-2BD0-4A5A-83C0-53534A58E8E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6FBFB56-65E1-4981-94B4-355BE8C33B63}"/>
              </a:ext>
            </a:extLst>
          </p:cNvPr>
          <p:cNvSpPr>
            <a:spLocks noGrp="1"/>
          </p:cNvSpPr>
          <p:nvPr>
            <p:ph type="sldNum" sz="quarter" idx="12"/>
          </p:nvPr>
        </p:nvSpPr>
        <p:spPr/>
        <p:txBody>
          <a:bodyPr/>
          <a:lstStyle/>
          <a:p>
            <a:fld id="{882C8F25-B225-49CD-B6EE-5870CC376479}" type="slidenum">
              <a:rPr lang="zh-CN" altLang="en-US" smtClean="0"/>
              <a:t>‹#›</a:t>
            </a:fld>
            <a:endParaRPr lang="zh-CN" altLang="en-US"/>
          </a:p>
        </p:txBody>
      </p:sp>
    </p:spTree>
    <p:extLst>
      <p:ext uri="{BB962C8B-B14F-4D97-AF65-F5344CB8AC3E}">
        <p14:creationId xmlns:p14="http://schemas.microsoft.com/office/powerpoint/2010/main" val="138905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38F4EB1-8DE9-404F-81F5-DB4FD5B352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A41B50A-610E-40E7-89C8-D9D07FCB3F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4AFE2C6-5738-49B6-9718-3D4DDEE2F8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37908-1B3A-470C-849A-0CC5FB8BFFDF}" type="datetimeFigureOut">
              <a:rPr lang="zh-CN" altLang="en-US" smtClean="0"/>
              <a:t>2020/9/21</a:t>
            </a:fld>
            <a:endParaRPr lang="zh-CN" altLang="en-US"/>
          </a:p>
        </p:txBody>
      </p:sp>
      <p:sp>
        <p:nvSpPr>
          <p:cNvPr id="5" name="页脚占位符 4">
            <a:extLst>
              <a:ext uri="{FF2B5EF4-FFF2-40B4-BE49-F238E27FC236}">
                <a16:creationId xmlns:a16="http://schemas.microsoft.com/office/drawing/2014/main" id="{7AE519B7-F279-410A-A1DE-B00B5B8095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B2A7BAC-A612-419A-9768-35528480B9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2C8F25-B225-49CD-B6EE-5870CC376479}" type="slidenum">
              <a:rPr lang="zh-CN" altLang="en-US" smtClean="0"/>
              <a:t>‹#›</a:t>
            </a:fld>
            <a:endParaRPr lang="zh-CN" altLang="en-US"/>
          </a:p>
        </p:txBody>
      </p:sp>
    </p:spTree>
    <p:extLst>
      <p:ext uri="{BB962C8B-B14F-4D97-AF65-F5344CB8AC3E}">
        <p14:creationId xmlns:p14="http://schemas.microsoft.com/office/powerpoint/2010/main" val="14569084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24.jpe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1.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098935"/>
          </a:xfrm>
          <a:prstGeom prst="rect">
            <a:avLst/>
          </a:prstGeom>
        </p:spPr>
      </p:pic>
      <p:sp>
        <p:nvSpPr>
          <p:cNvPr id="8" name="矩形 7"/>
          <p:cNvSpPr/>
          <p:nvPr/>
        </p:nvSpPr>
        <p:spPr>
          <a:xfrm>
            <a:off x="0" y="4520036"/>
            <a:ext cx="12192000" cy="23379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2540000" y="4872986"/>
            <a:ext cx="7112000" cy="368935"/>
          </a:xfrm>
          <a:prstGeom prst="rect">
            <a:avLst/>
          </a:prstGeom>
          <a:noFill/>
        </p:spPr>
        <p:txBody>
          <a:bodyPr wrap="square" lIns="0" tIns="0" rIns="0" bIns="0" rtlCol="0">
            <a:spAutoFit/>
          </a:bodyPr>
          <a:lstStyle/>
          <a:p>
            <a:pPr algn="ctr"/>
            <a:r>
              <a:rPr lang="zh-CN" altLang="en-US" sz="2400" dirty="0">
                <a:solidFill>
                  <a:schemeClr val="bg1"/>
                </a:solidFill>
                <a:latin typeface="思源黑体 CN Light" panose="020B0300000000000000" pitchFamily="34" charset="-122"/>
                <a:ea typeface="思源黑体 CN Light" panose="020B0300000000000000" pitchFamily="34" charset="-122"/>
              </a:rPr>
              <a:t>计算机学院  </a:t>
            </a:r>
            <a:r>
              <a:rPr lang="en-US" altLang="zh-CN" sz="2400" dirty="0">
                <a:solidFill>
                  <a:schemeClr val="bg1"/>
                </a:solidFill>
                <a:latin typeface="思源黑体 CN Light" panose="020B0300000000000000" pitchFamily="34" charset="-122"/>
                <a:ea typeface="思源黑体 CN Light" panose="020B0300000000000000" pitchFamily="34" charset="-122"/>
              </a:rPr>
              <a:t>2018</a:t>
            </a:r>
            <a:r>
              <a:rPr lang="zh-CN" altLang="en-US" sz="2400" dirty="0">
                <a:solidFill>
                  <a:schemeClr val="bg1"/>
                </a:solidFill>
                <a:latin typeface="思源黑体 CN Light" panose="020B0300000000000000" pitchFamily="34" charset="-122"/>
                <a:ea typeface="思源黑体 CN Light" panose="020B0300000000000000" pitchFamily="34" charset="-122"/>
              </a:rPr>
              <a:t>级      专业：计算机技术</a:t>
            </a:r>
          </a:p>
        </p:txBody>
      </p:sp>
      <p:sp>
        <p:nvSpPr>
          <p:cNvPr id="26" name="TextBox 25"/>
          <p:cNvSpPr txBox="1"/>
          <p:nvPr/>
        </p:nvSpPr>
        <p:spPr>
          <a:xfrm>
            <a:off x="4339771" y="6287763"/>
            <a:ext cx="3512458" cy="245745"/>
          </a:xfrm>
          <a:prstGeom prst="rect">
            <a:avLst/>
          </a:prstGeom>
          <a:noFill/>
        </p:spPr>
        <p:txBody>
          <a:bodyPr wrap="square" lIns="0" tIns="0" rIns="0" bIns="0" rtlCol="0">
            <a:spAutoFit/>
          </a:bodyPr>
          <a:lstStyle>
            <a:defPPr>
              <a:defRPr lang="zh-CN"/>
            </a:defPPr>
            <a:lvl1pPr>
              <a:defRPr sz="1200">
                <a:solidFill>
                  <a:schemeClr val="bg1">
                    <a:lumMod val="85000"/>
                  </a:schemeClr>
                </a:solidFill>
                <a:latin typeface="微软雅黑" panose="020B0503020204020204" pitchFamily="34" charset="-122"/>
                <a:ea typeface="微软雅黑" panose="020B0503020204020204" pitchFamily="34" charset="-122"/>
              </a:defRPr>
            </a:lvl1pPr>
          </a:lstStyle>
          <a:p>
            <a:pPr algn="ctr"/>
            <a:r>
              <a:rPr lang="zh-CN" altLang="en-US" sz="1600" b="1" dirty="0">
                <a:solidFill>
                  <a:schemeClr val="bg1"/>
                </a:solidFill>
                <a:latin typeface="思源黑体 CN Light" panose="020B0300000000000000" pitchFamily="34" charset="-122"/>
                <a:ea typeface="思源黑体 CN Light" panose="020B0300000000000000" pitchFamily="34" charset="-122"/>
              </a:rPr>
              <a:t>答辩人：余飞杨</a:t>
            </a:r>
            <a:r>
              <a:rPr lang="en-US" altLang="zh-CN" sz="1600" dirty="0">
                <a:solidFill>
                  <a:schemeClr val="bg1"/>
                </a:solidFill>
                <a:latin typeface="思源黑体 CN Light" panose="020B0300000000000000" pitchFamily="34" charset="-122"/>
                <a:ea typeface="思源黑体 CN Light" panose="020B0300000000000000" pitchFamily="34" charset="-122"/>
              </a:rPr>
              <a:t>     </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p:txBody>
      </p:sp>
      <p:grpSp>
        <p:nvGrpSpPr>
          <p:cNvPr id="14" name="组合 13"/>
          <p:cNvGrpSpPr/>
          <p:nvPr/>
        </p:nvGrpSpPr>
        <p:grpSpPr>
          <a:xfrm>
            <a:off x="523876" y="2268169"/>
            <a:ext cx="11144250" cy="2249996"/>
            <a:chOff x="428886" y="2248991"/>
            <a:chExt cx="11334229" cy="2288352"/>
          </a:xfrm>
        </p:grpSpPr>
        <p:grpSp>
          <p:nvGrpSpPr>
            <p:cNvPr id="12" name="组合 11"/>
            <p:cNvGrpSpPr/>
            <p:nvPr/>
          </p:nvGrpSpPr>
          <p:grpSpPr>
            <a:xfrm>
              <a:off x="1051560" y="2248991"/>
              <a:ext cx="10088880" cy="2288352"/>
              <a:chOff x="1104900" y="1958705"/>
              <a:chExt cx="9982200" cy="2288352"/>
            </a:xfrm>
          </p:grpSpPr>
          <p:sp>
            <p:nvSpPr>
              <p:cNvPr id="11" name="矩形 10"/>
              <p:cNvSpPr/>
              <p:nvPr/>
            </p:nvSpPr>
            <p:spPr>
              <a:xfrm>
                <a:off x="1104900" y="1958705"/>
                <a:ext cx="9982200" cy="1754952"/>
              </a:xfrm>
              <a:custGeom>
                <a:avLst/>
                <a:gdLst>
                  <a:gd name="connsiteX0" fmla="*/ 0 w 12192000"/>
                  <a:gd name="connsiteY0" fmla="*/ 0 h 1690048"/>
                  <a:gd name="connsiteX1" fmla="*/ 12192000 w 12192000"/>
                  <a:gd name="connsiteY1" fmla="*/ 0 h 1690048"/>
                  <a:gd name="connsiteX2" fmla="*/ 12192000 w 12192000"/>
                  <a:gd name="connsiteY2" fmla="*/ 1690048 h 1690048"/>
                  <a:gd name="connsiteX3" fmla="*/ 0 w 12192000"/>
                  <a:gd name="connsiteY3" fmla="*/ 1690048 h 1690048"/>
                  <a:gd name="connsiteX4" fmla="*/ 0 w 12192000"/>
                  <a:gd name="connsiteY4" fmla="*/ 0 h 1690048"/>
                  <a:gd name="connsiteX0-1" fmla="*/ 0 w 12192000"/>
                  <a:gd name="connsiteY0-2" fmla="*/ 8731 h 1698779"/>
                  <a:gd name="connsiteX1-3" fmla="*/ 6092456 w 12192000"/>
                  <a:gd name="connsiteY1-4" fmla="*/ 0 h 1698779"/>
                  <a:gd name="connsiteX2-5" fmla="*/ 12192000 w 12192000"/>
                  <a:gd name="connsiteY2-6" fmla="*/ 8731 h 1698779"/>
                  <a:gd name="connsiteX3-7" fmla="*/ 12192000 w 12192000"/>
                  <a:gd name="connsiteY3-8" fmla="*/ 1698779 h 1698779"/>
                  <a:gd name="connsiteX4-9" fmla="*/ 0 w 12192000"/>
                  <a:gd name="connsiteY4-10" fmla="*/ 1698779 h 1698779"/>
                  <a:gd name="connsiteX5" fmla="*/ 0 w 12192000"/>
                  <a:gd name="connsiteY5" fmla="*/ 8731 h 1698779"/>
                  <a:gd name="connsiteX0-11" fmla="*/ 0 w 12192000"/>
                  <a:gd name="connsiteY0-12" fmla="*/ 444666 h 2134714"/>
                  <a:gd name="connsiteX1-13" fmla="*/ 6092456 w 12192000"/>
                  <a:gd name="connsiteY1-14" fmla="*/ 0 h 2134714"/>
                  <a:gd name="connsiteX2-15" fmla="*/ 12192000 w 12192000"/>
                  <a:gd name="connsiteY2-16" fmla="*/ 444666 h 2134714"/>
                  <a:gd name="connsiteX3-17" fmla="*/ 12192000 w 12192000"/>
                  <a:gd name="connsiteY3-18" fmla="*/ 2134714 h 2134714"/>
                  <a:gd name="connsiteX4-19" fmla="*/ 0 w 12192000"/>
                  <a:gd name="connsiteY4-20" fmla="*/ 2134714 h 2134714"/>
                  <a:gd name="connsiteX5-21" fmla="*/ 0 w 12192000"/>
                  <a:gd name="connsiteY5-22" fmla="*/ 444666 h 2134714"/>
                  <a:gd name="connsiteX0-23" fmla="*/ 0 w 12192000"/>
                  <a:gd name="connsiteY0-24" fmla="*/ 444666 h 2134714"/>
                  <a:gd name="connsiteX1-25" fmla="*/ 6092456 w 12192000"/>
                  <a:gd name="connsiteY1-26" fmla="*/ 0 h 2134714"/>
                  <a:gd name="connsiteX2-27" fmla="*/ 6916373 w 12192000"/>
                  <a:gd name="connsiteY2-28" fmla="*/ 43713 h 2134714"/>
                  <a:gd name="connsiteX3-29" fmla="*/ 12192000 w 12192000"/>
                  <a:gd name="connsiteY3-30" fmla="*/ 444666 h 2134714"/>
                  <a:gd name="connsiteX4-31" fmla="*/ 12192000 w 12192000"/>
                  <a:gd name="connsiteY4-32" fmla="*/ 2134714 h 2134714"/>
                  <a:gd name="connsiteX5-33" fmla="*/ 0 w 12192000"/>
                  <a:gd name="connsiteY5-34" fmla="*/ 2134714 h 2134714"/>
                  <a:gd name="connsiteX6" fmla="*/ 0 w 12192000"/>
                  <a:gd name="connsiteY6" fmla="*/ 444666 h 2134714"/>
                  <a:gd name="connsiteX0-35" fmla="*/ 0 w 12192000"/>
                  <a:gd name="connsiteY0-36" fmla="*/ 444666 h 2134714"/>
                  <a:gd name="connsiteX1-37" fmla="*/ 6092456 w 12192000"/>
                  <a:gd name="connsiteY1-38" fmla="*/ 0 h 2134714"/>
                  <a:gd name="connsiteX2-39" fmla="*/ 7509566 w 12192000"/>
                  <a:gd name="connsiteY2-40" fmla="*/ 81813 h 2134714"/>
                  <a:gd name="connsiteX3-41" fmla="*/ 12192000 w 12192000"/>
                  <a:gd name="connsiteY3-42" fmla="*/ 444666 h 2134714"/>
                  <a:gd name="connsiteX4-43" fmla="*/ 12192000 w 12192000"/>
                  <a:gd name="connsiteY4-44" fmla="*/ 2134714 h 2134714"/>
                  <a:gd name="connsiteX5-45" fmla="*/ 0 w 12192000"/>
                  <a:gd name="connsiteY5-46" fmla="*/ 2134714 h 2134714"/>
                  <a:gd name="connsiteX6-47" fmla="*/ 0 w 12192000"/>
                  <a:gd name="connsiteY6-48" fmla="*/ 444666 h 2134714"/>
                  <a:gd name="connsiteX0-49" fmla="*/ 0 w 12192000"/>
                  <a:gd name="connsiteY0-50" fmla="*/ 444666 h 2134714"/>
                  <a:gd name="connsiteX1-51" fmla="*/ 4291180 w 12192000"/>
                  <a:gd name="connsiteY1-52" fmla="*/ 119913 h 2134714"/>
                  <a:gd name="connsiteX2-53" fmla="*/ 6092456 w 12192000"/>
                  <a:gd name="connsiteY2-54" fmla="*/ 0 h 2134714"/>
                  <a:gd name="connsiteX3-55" fmla="*/ 7509566 w 12192000"/>
                  <a:gd name="connsiteY3-56" fmla="*/ 81813 h 2134714"/>
                  <a:gd name="connsiteX4-57" fmla="*/ 12192000 w 12192000"/>
                  <a:gd name="connsiteY4-58" fmla="*/ 444666 h 2134714"/>
                  <a:gd name="connsiteX5-59" fmla="*/ 12192000 w 12192000"/>
                  <a:gd name="connsiteY5-60" fmla="*/ 2134714 h 2134714"/>
                  <a:gd name="connsiteX6-61" fmla="*/ 0 w 12192000"/>
                  <a:gd name="connsiteY6-62" fmla="*/ 2134714 h 2134714"/>
                  <a:gd name="connsiteX7" fmla="*/ 0 w 12192000"/>
                  <a:gd name="connsiteY7" fmla="*/ 444666 h 2134714"/>
                  <a:gd name="connsiteX0-63" fmla="*/ 0 w 12192000"/>
                  <a:gd name="connsiteY0-64" fmla="*/ 362853 h 2052901"/>
                  <a:gd name="connsiteX1-65" fmla="*/ 4291180 w 12192000"/>
                  <a:gd name="connsiteY1-66" fmla="*/ 38100 h 2052901"/>
                  <a:gd name="connsiteX2-67" fmla="*/ 6092456 w 12192000"/>
                  <a:gd name="connsiteY2-68" fmla="*/ 19787 h 2052901"/>
                  <a:gd name="connsiteX3-69" fmla="*/ 7509566 w 12192000"/>
                  <a:gd name="connsiteY3-70" fmla="*/ 0 h 2052901"/>
                  <a:gd name="connsiteX4-71" fmla="*/ 12192000 w 12192000"/>
                  <a:gd name="connsiteY4-72" fmla="*/ 362853 h 2052901"/>
                  <a:gd name="connsiteX5-73" fmla="*/ 12192000 w 12192000"/>
                  <a:gd name="connsiteY5-74" fmla="*/ 2052901 h 2052901"/>
                  <a:gd name="connsiteX6-75" fmla="*/ 0 w 12192000"/>
                  <a:gd name="connsiteY6-76" fmla="*/ 2052901 h 2052901"/>
                  <a:gd name="connsiteX7-77" fmla="*/ 0 w 12192000"/>
                  <a:gd name="connsiteY7-78" fmla="*/ 362853 h 2052901"/>
                  <a:gd name="connsiteX0-79" fmla="*/ 0 w 12192000"/>
                  <a:gd name="connsiteY0-80" fmla="*/ 350153 h 2040201"/>
                  <a:gd name="connsiteX1-81" fmla="*/ 4291180 w 12192000"/>
                  <a:gd name="connsiteY1-82" fmla="*/ 25400 h 2040201"/>
                  <a:gd name="connsiteX2-83" fmla="*/ 6092456 w 12192000"/>
                  <a:gd name="connsiteY2-84" fmla="*/ 7087 h 2040201"/>
                  <a:gd name="connsiteX3-85" fmla="*/ 7724125 w 12192000"/>
                  <a:gd name="connsiteY3-86" fmla="*/ 0 h 2040201"/>
                  <a:gd name="connsiteX4-87" fmla="*/ 12192000 w 12192000"/>
                  <a:gd name="connsiteY4-88" fmla="*/ 350153 h 2040201"/>
                  <a:gd name="connsiteX5-89" fmla="*/ 12192000 w 12192000"/>
                  <a:gd name="connsiteY5-90" fmla="*/ 2040201 h 2040201"/>
                  <a:gd name="connsiteX6-91" fmla="*/ 0 w 12192000"/>
                  <a:gd name="connsiteY6-92" fmla="*/ 2040201 h 2040201"/>
                  <a:gd name="connsiteX7-93" fmla="*/ 0 w 12192000"/>
                  <a:gd name="connsiteY7-94" fmla="*/ 350153 h 2040201"/>
                  <a:gd name="connsiteX0-95" fmla="*/ 0 w 12192000"/>
                  <a:gd name="connsiteY0-96" fmla="*/ 350153 h 2040201"/>
                  <a:gd name="connsiteX1-97" fmla="*/ 4291180 w 12192000"/>
                  <a:gd name="connsiteY1-98" fmla="*/ 25400 h 2040201"/>
                  <a:gd name="connsiteX2-99" fmla="*/ 6092456 w 12192000"/>
                  <a:gd name="connsiteY2-100" fmla="*/ 7087 h 2040201"/>
                  <a:gd name="connsiteX3-101" fmla="*/ 7724125 w 12192000"/>
                  <a:gd name="connsiteY3-102" fmla="*/ 0 h 2040201"/>
                  <a:gd name="connsiteX4-103" fmla="*/ 12192000 w 12192000"/>
                  <a:gd name="connsiteY4-104" fmla="*/ 350153 h 2040201"/>
                  <a:gd name="connsiteX5-105" fmla="*/ 12192000 w 12192000"/>
                  <a:gd name="connsiteY5-106" fmla="*/ 2040201 h 2040201"/>
                  <a:gd name="connsiteX6-107" fmla="*/ 0 w 12192000"/>
                  <a:gd name="connsiteY6-108" fmla="*/ 2040201 h 2040201"/>
                  <a:gd name="connsiteX7-109" fmla="*/ 0 w 12192000"/>
                  <a:gd name="connsiteY7-110" fmla="*/ 350153 h 2040201"/>
                  <a:gd name="connsiteX0-111" fmla="*/ 0 w 12192000"/>
                  <a:gd name="connsiteY0-112" fmla="*/ 350153 h 2040201"/>
                  <a:gd name="connsiteX1-113" fmla="*/ 4291180 w 12192000"/>
                  <a:gd name="connsiteY1-114" fmla="*/ 25400 h 2040201"/>
                  <a:gd name="connsiteX2-115" fmla="*/ 6092456 w 12192000"/>
                  <a:gd name="connsiteY2-116" fmla="*/ 7087 h 2040201"/>
                  <a:gd name="connsiteX3-117" fmla="*/ 7724125 w 12192000"/>
                  <a:gd name="connsiteY3-118" fmla="*/ 0 h 2040201"/>
                  <a:gd name="connsiteX4-119" fmla="*/ 12192000 w 12192000"/>
                  <a:gd name="connsiteY4-120" fmla="*/ 350153 h 2040201"/>
                  <a:gd name="connsiteX5-121" fmla="*/ 12192000 w 12192000"/>
                  <a:gd name="connsiteY5-122" fmla="*/ 2040201 h 2040201"/>
                  <a:gd name="connsiteX6-123" fmla="*/ 0 w 12192000"/>
                  <a:gd name="connsiteY6-124" fmla="*/ 2040201 h 2040201"/>
                  <a:gd name="connsiteX7-125" fmla="*/ 0 w 12192000"/>
                  <a:gd name="connsiteY7-126" fmla="*/ 350153 h 2040201"/>
                  <a:gd name="connsiteX0-127" fmla="*/ 0 w 12192000"/>
                  <a:gd name="connsiteY0-128" fmla="*/ 350153 h 2040201"/>
                  <a:gd name="connsiteX1-129" fmla="*/ 4291180 w 12192000"/>
                  <a:gd name="connsiteY1-130" fmla="*/ 25400 h 2040201"/>
                  <a:gd name="connsiteX2-131" fmla="*/ 6092456 w 12192000"/>
                  <a:gd name="connsiteY2-132" fmla="*/ 7087 h 2040201"/>
                  <a:gd name="connsiteX3-133" fmla="*/ 7724125 w 12192000"/>
                  <a:gd name="connsiteY3-134" fmla="*/ 0 h 2040201"/>
                  <a:gd name="connsiteX4-135" fmla="*/ 12192000 w 12192000"/>
                  <a:gd name="connsiteY4-136" fmla="*/ 350153 h 2040201"/>
                  <a:gd name="connsiteX5-137" fmla="*/ 12192000 w 12192000"/>
                  <a:gd name="connsiteY5-138" fmla="*/ 2040201 h 2040201"/>
                  <a:gd name="connsiteX6-139" fmla="*/ 0 w 12192000"/>
                  <a:gd name="connsiteY6-140" fmla="*/ 2040201 h 2040201"/>
                  <a:gd name="connsiteX7-141" fmla="*/ 0 w 12192000"/>
                  <a:gd name="connsiteY7-142" fmla="*/ 350153 h 2040201"/>
                  <a:gd name="connsiteX0-143" fmla="*/ 0 w 12192000"/>
                  <a:gd name="connsiteY0-144" fmla="*/ 370449 h 2060497"/>
                  <a:gd name="connsiteX1-145" fmla="*/ 4291180 w 12192000"/>
                  <a:gd name="connsiteY1-146" fmla="*/ 45696 h 2060497"/>
                  <a:gd name="connsiteX2-147" fmla="*/ 6092456 w 12192000"/>
                  <a:gd name="connsiteY2-148" fmla="*/ 27383 h 2060497"/>
                  <a:gd name="connsiteX3-149" fmla="*/ 7724125 w 12192000"/>
                  <a:gd name="connsiteY3-150" fmla="*/ 20296 h 2060497"/>
                  <a:gd name="connsiteX4-151" fmla="*/ 12192000 w 12192000"/>
                  <a:gd name="connsiteY4-152" fmla="*/ 370449 h 2060497"/>
                  <a:gd name="connsiteX5-153" fmla="*/ 12192000 w 12192000"/>
                  <a:gd name="connsiteY5-154" fmla="*/ 2060497 h 2060497"/>
                  <a:gd name="connsiteX6-155" fmla="*/ 0 w 12192000"/>
                  <a:gd name="connsiteY6-156" fmla="*/ 2060497 h 2060497"/>
                  <a:gd name="connsiteX7-157" fmla="*/ 0 w 12192000"/>
                  <a:gd name="connsiteY7-158" fmla="*/ 370449 h 2060497"/>
                  <a:gd name="connsiteX0-159" fmla="*/ 0 w 12192000"/>
                  <a:gd name="connsiteY0-160" fmla="*/ 381402 h 2071450"/>
                  <a:gd name="connsiteX1-161" fmla="*/ 4291180 w 12192000"/>
                  <a:gd name="connsiteY1-162" fmla="*/ 56649 h 2071450"/>
                  <a:gd name="connsiteX2-163" fmla="*/ 7724125 w 12192000"/>
                  <a:gd name="connsiteY2-164" fmla="*/ 31249 h 2071450"/>
                  <a:gd name="connsiteX3-165" fmla="*/ 12192000 w 12192000"/>
                  <a:gd name="connsiteY3-166" fmla="*/ 381402 h 2071450"/>
                  <a:gd name="connsiteX4-167" fmla="*/ 12192000 w 12192000"/>
                  <a:gd name="connsiteY4-168" fmla="*/ 2071450 h 2071450"/>
                  <a:gd name="connsiteX5-169" fmla="*/ 0 w 12192000"/>
                  <a:gd name="connsiteY5-170" fmla="*/ 2071450 h 2071450"/>
                  <a:gd name="connsiteX6-171" fmla="*/ 0 w 12192000"/>
                  <a:gd name="connsiteY6-172" fmla="*/ 381402 h 20714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47" y="connsiteY6-48"/>
                  </a:cxn>
                </a:cxnLst>
                <a:rect l="l" t="t" r="r" b="b"/>
                <a:pathLst>
                  <a:path w="12192000" h="2071450">
                    <a:moveTo>
                      <a:pt x="0" y="381402"/>
                    </a:moveTo>
                    <a:cubicBezTo>
                      <a:pt x="1430393" y="273151"/>
                      <a:pt x="2620986" y="139500"/>
                      <a:pt x="4291180" y="56649"/>
                    </a:cubicBezTo>
                    <a:cubicBezTo>
                      <a:pt x="5578534" y="-1710"/>
                      <a:pt x="6407322" y="-22877"/>
                      <a:pt x="7724125" y="31249"/>
                    </a:cubicBezTo>
                    <a:cubicBezTo>
                      <a:pt x="9453218" y="109867"/>
                      <a:pt x="10702708" y="264684"/>
                      <a:pt x="12192000" y="381402"/>
                    </a:cubicBezTo>
                    <a:lnTo>
                      <a:pt x="12192000" y="2071450"/>
                    </a:lnTo>
                    <a:lnTo>
                      <a:pt x="0" y="2071450"/>
                    </a:lnTo>
                    <a:lnTo>
                      <a:pt x="0" y="381402"/>
                    </a:lnTo>
                    <a:close/>
                  </a:path>
                </a:pathLst>
              </a:custGeom>
              <a:gradFill flip="none" rotWithShape="1">
                <a:gsLst>
                  <a:gs pos="0">
                    <a:schemeClr val="bg2">
                      <a:lumMod val="50000"/>
                    </a:schemeClr>
                  </a:gs>
                  <a:gs pos="50000">
                    <a:schemeClr val="bg2">
                      <a:lumMod val="20000"/>
                      <a:lumOff val="80000"/>
                      <a:alpha val="0"/>
                    </a:schemeClr>
                  </a:gs>
                  <a:gs pos="100000">
                    <a:schemeClr val="bg2">
                      <a:lumMod val="50000"/>
                    </a:schemeClr>
                  </a:gs>
                </a:gsLst>
                <a:lin ang="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0"/>
              <p:cNvSpPr/>
              <p:nvPr/>
            </p:nvSpPr>
            <p:spPr>
              <a:xfrm flipV="1">
                <a:off x="1104900" y="2492105"/>
                <a:ext cx="9982200" cy="1754952"/>
              </a:xfrm>
              <a:custGeom>
                <a:avLst/>
                <a:gdLst>
                  <a:gd name="connsiteX0" fmla="*/ 0 w 12192000"/>
                  <a:gd name="connsiteY0" fmla="*/ 0 h 1690048"/>
                  <a:gd name="connsiteX1" fmla="*/ 12192000 w 12192000"/>
                  <a:gd name="connsiteY1" fmla="*/ 0 h 1690048"/>
                  <a:gd name="connsiteX2" fmla="*/ 12192000 w 12192000"/>
                  <a:gd name="connsiteY2" fmla="*/ 1690048 h 1690048"/>
                  <a:gd name="connsiteX3" fmla="*/ 0 w 12192000"/>
                  <a:gd name="connsiteY3" fmla="*/ 1690048 h 1690048"/>
                  <a:gd name="connsiteX4" fmla="*/ 0 w 12192000"/>
                  <a:gd name="connsiteY4" fmla="*/ 0 h 1690048"/>
                  <a:gd name="connsiteX0-1" fmla="*/ 0 w 12192000"/>
                  <a:gd name="connsiteY0-2" fmla="*/ 8731 h 1698779"/>
                  <a:gd name="connsiteX1-3" fmla="*/ 6092456 w 12192000"/>
                  <a:gd name="connsiteY1-4" fmla="*/ 0 h 1698779"/>
                  <a:gd name="connsiteX2-5" fmla="*/ 12192000 w 12192000"/>
                  <a:gd name="connsiteY2-6" fmla="*/ 8731 h 1698779"/>
                  <a:gd name="connsiteX3-7" fmla="*/ 12192000 w 12192000"/>
                  <a:gd name="connsiteY3-8" fmla="*/ 1698779 h 1698779"/>
                  <a:gd name="connsiteX4-9" fmla="*/ 0 w 12192000"/>
                  <a:gd name="connsiteY4-10" fmla="*/ 1698779 h 1698779"/>
                  <a:gd name="connsiteX5" fmla="*/ 0 w 12192000"/>
                  <a:gd name="connsiteY5" fmla="*/ 8731 h 1698779"/>
                  <a:gd name="connsiteX0-11" fmla="*/ 0 w 12192000"/>
                  <a:gd name="connsiteY0-12" fmla="*/ 444666 h 2134714"/>
                  <a:gd name="connsiteX1-13" fmla="*/ 6092456 w 12192000"/>
                  <a:gd name="connsiteY1-14" fmla="*/ 0 h 2134714"/>
                  <a:gd name="connsiteX2-15" fmla="*/ 12192000 w 12192000"/>
                  <a:gd name="connsiteY2-16" fmla="*/ 444666 h 2134714"/>
                  <a:gd name="connsiteX3-17" fmla="*/ 12192000 w 12192000"/>
                  <a:gd name="connsiteY3-18" fmla="*/ 2134714 h 2134714"/>
                  <a:gd name="connsiteX4-19" fmla="*/ 0 w 12192000"/>
                  <a:gd name="connsiteY4-20" fmla="*/ 2134714 h 2134714"/>
                  <a:gd name="connsiteX5-21" fmla="*/ 0 w 12192000"/>
                  <a:gd name="connsiteY5-22" fmla="*/ 444666 h 2134714"/>
                  <a:gd name="connsiteX0-23" fmla="*/ 0 w 12192000"/>
                  <a:gd name="connsiteY0-24" fmla="*/ 444666 h 2134714"/>
                  <a:gd name="connsiteX1-25" fmla="*/ 6092456 w 12192000"/>
                  <a:gd name="connsiteY1-26" fmla="*/ 0 h 2134714"/>
                  <a:gd name="connsiteX2-27" fmla="*/ 6916373 w 12192000"/>
                  <a:gd name="connsiteY2-28" fmla="*/ 43713 h 2134714"/>
                  <a:gd name="connsiteX3-29" fmla="*/ 12192000 w 12192000"/>
                  <a:gd name="connsiteY3-30" fmla="*/ 444666 h 2134714"/>
                  <a:gd name="connsiteX4-31" fmla="*/ 12192000 w 12192000"/>
                  <a:gd name="connsiteY4-32" fmla="*/ 2134714 h 2134714"/>
                  <a:gd name="connsiteX5-33" fmla="*/ 0 w 12192000"/>
                  <a:gd name="connsiteY5-34" fmla="*/ 2134714 h 2134714"/>
                  <a:gd name="connsiteX6" fmla="*/ 0 w 12192000"/>
                  <a:gd name="connsiteY6" fmla="*/ 444666 h 2134714"/>
                  <a:gd name="connsiteX0-35" fmla="*/ 0 w 12192000"/>
                  <a:gd name="connsiteY0-36" fmla="*/ 444666 h 2134714"/>
                  <a:gd name="connsiteX1-37" fmla="*/ 6092456 w 12192000"/>
                  <a:gd name="connsiteY1-38" fmla="*/ 0 h 2134714"/>
                  <a:gd name="connsiteX2-39" fmla="*/ 7509566 w 12192000"/>
                  <a:gd name="connsiteY2-40" fmla="*/ 81813 h 2134714"/>
                  <a:gd name="connsiteX3-41" fmla="*/ 12192000 w 12192000"/>
                  <a:gd name="connsiteY3-42" fmla="*/ 444666 h 2134714"/>
                  <a:gd name="connsiteX4-43" fmla="*/ 12192000 w 12192000"/>
                  <a:gd name="connsiteY4-44" fmla="*/ 2134714 h 2134714"/>
                  <a:gd name="connsiteX5-45" fmla="*/ 0 w 12192000"/>
                  <a:gd name="connsiteY5-46" fmla="*/ 2134714 h 2134714"/>
                  <a:gd name="connsiteX6-47" fmla="*/ 0 w 12192000"/>
                  <a:gd name="connsiteY6-48" fmla="*/ 444666 h 2134714"/>
                  <a:gd name="connsiteX0-49" fmla="*/ 0 w 12192000"/>
                  <a:gd name="connsiteY0-50" fmla="*/ 444666 h 2134714"/>
                  <a:gd name="connsiteX1-51" fmla="*/ 4291180 w 12192000"/>
                  <a:gd name="connsiteY1-52" fmla="*/ 119913 h 2134714"/>
                  <a:gd name="connsiteX2-53" fmla="*/ 6092456 w 12192000"/>
                  <a:gd name="connsiteY2-54" fmla="*/ 0 h 2134714"/>
                  <a:gd name="connsiteX3-55" fmla="*/ 7509566 w 12192000"/>
                  <a:gd name="connsiteY3-56" fmla="*/ 81813 h 2134714"/>
                  <a:gd name="connsiteX4-57" fmla="*/ 12192000 w 12192000"/>
                  <a:gd name="connsiteY4-58" fmla="*/ 444666 h 2134714"/>
                  <a:gd name="connsiteX5-59" fmla="*/ 12192000 w 12192000"/>
                  <a:gd name="connsiteY5-60" fmla="*/ 2134714 h 2134714"/>
                  <a:gd name="connsiteX6-61" fmla="*/ 0 w 12192000"/>
                  <a:gd name="connsiteY6-62" fmla="*/ 2134714 h 2134714"/>
                  <a:gd name="connsiteX7" fmla="*/ 0 w 12192000"/>
                  <a:gd name="connsiteY7" fmla="*/ 444666 h 2134714"/>
                  <a:gd name="connsiteX0-63" fmla="*/ 0 w 12192000"/>
                  <a:gd name="connsiteY0-64" fmla="*/ 362853 h 2052901"/>
                  <a:gd name="connsiteX1-65" fmla="*/ 4291180 w 12192000"/>
                  <a:gd name="connsiteY1-66" fmla="*/ 38100 h 2052901"/>
                  <a:gd name="connsiteX2-67" fmla="*/ 6092456 w 12192000"/>
                  <a:gd name="connsiteY2-68" fmla="*/ 19787 h 2052901"/>
                  <a:gd name="connsiteX3-69" fmla="*/ 7509566 w 12192000"/>
                  <a:gd name="connsiteY3-70" fmla="*/ 0 h 2052901"/>
                  <a:gd name="connsiteX4-71" fmla="*/ 12192000 w 12192000"/>
                  <a:gd name="connsiteY4-72" fmla="*/ 362853 h 2052901"/>
                  <a:gd name="connsiteX5-73" fmla="*/ 12192000 w 12192000"/>
                  <a:gd name="connsiteY5-74" fmla="*/ 2052901 h 2052901"/>
                  <a:gd name="connsiteX6-75" fmla="*/ 0 w 12192000"/>
                  <a:gd name="connsiteY6-76" fmla="*/ 2052901 h 2052901"/>
                  <a:gd name="connsiteX7-77" fmla="*/ 0 w 12192000"/>
                  <a:gd name="connsiteY7-78" fmla="*/ 362853 h 2052901"/>
                  <a:gd name="connsiteX0-79" fmla="*/ 0 w 12192000"/>
                  <a:gd name="connsiteY0-80" fmla="*/ 350153 h 2040201"/>
                  <a:gd name="connsiteX1-81" fmla="*/ 4291180 w 12192000"/>
                  <a:gd name="connsiteY1-82" fmla="*/ 25400 h 2040201"/>
                  <a:gd name="connsiteX2-83" fmla="*/ 6092456 w 12192000"/>
                  <a:gd name="connsiteY2-84" fmla="*/ 7087 h 2040201"/>
                  <a:gd name="connsiteX3-85" fmla="*/ 7724125 w 12192000"/>
                  <a:gd name="connsiteY3-86" fmla="*/ 0 h 2040201"/>
                  <a:gd name="connsiteX4-87" fmla="*/ 12192000 w 12192000"/>
                  <a:gd name="connsiteY4-88" fmla="*/ 350153 h 2040201"/>
                  <a:gd name="connsiteX5-89" fmla="*/ 12192000 w 12192000"/>
                  <a:gd name="connsiteY5-90" fmla="*/ 2040201 h 2040201"/>
                  <a:gd name="connsiteX6-91" fmla="*/ 0 w 12192000"/>
                  <a:gd name="connsiteY6-92" fmla="*/ 2040201 h 2040201"/>
                  <a:gd name="connsiteX7-93" fmla="*/ 0 w 12192000"/>
                  <a:gd name="connsiteY7-94" fmla="*/ 350153 h 2040201"/>
                  <a:gd name="connsiteX0-95" fmla="*/ 0 w 12192000"/>
                  <a:gd name="connsiteY0-96" fmla="*/ 350153 h 2040201"/>
                  <a:gd name="connsiteX1-97" fmla="*/ 4291180 w 12192000"/>
                  <a:gd name="connsiteY1-98" fmla="*/ 25400 h 2040201"/>
                  <a:gd name="connsiteX2-99" fmla="*/ 6092456 w 12192000"/>
                  <a:gd name="connsiteY2-100" fmla="*/ 7087 h 2040201"/>
                  <a:gd name="connsiteX3-101" fmla="*/ 7724125 w 12192000"/>
                  <a:gd name="connsiteY3-102" fmla="*/ 0 h 2040201"/>
                  <a:gd name="connsiteX4-103" fmla="*/ 12192000 w 12192000"/>
                  <a:gd name="connsiteY4-104" fmla="*/ 350153 h 2040201"/>
                  <a:gd name="connsiteX5-105" fmla="*/ 12192000 w 12192000"/>
                  <a:gd name="connsiteY5-106" fmla="*/ 2040201 h 2040201"/>
                  <a:gd name="connsiteX6-107" fmla="*/ 0 w 12192000"/>
                  <a:gd name="connsiteY6-108" fmla="*/ 2040201 h 2040201"/>
                  <a:gd name="connsiteX7-109" fmla="*/ 0 w 12192000"/>
                  <a:gd name="connsiteY7-110" fmla="*/ 350153 h 2040201"/>
                  <a:gd name="connsiteX0-111" fmla="*/ 0 w 12192000"/>
                  <a:gd name="connsiteY0-112" fmla="*/ 350153 h 2040201"/>
                  <a:gd name="connsiteX1-113" fmla="*/ 4291180 w 12192000"/>
                  <a:gd name="connsiteY1-114" fmla="*/ 25400 h 2040201"/>
                  <a:gd name="connsiteX2-115" fmla="*/ 6092456 w 12192000"/>
                  <a:gd name="connsiteY2-116" fmla="*/ 7087 h 2040201"/>
                  <a:gd name="connsiteX3-117" fmla="*/ 7724125 w 12192000"/>
                  <a:gd name="connsiteY3-118" fmla="*/ 0 h 2040201"/>
                  <a:gd name="connsiteX4-119" fmla="*/ 12192000 w 12192000"/>
                  <a:gd name="connsiteY4-120" fmla="*/ 350153 h 2040201"/>
                  <a:gd name="connsiteX5-121" fmla="*/ 12192000 w 12192000"/>
                  <a:gd name="connsiteY5-122" fmla="*/ 2040201 h 2040201"/>
                  <a:gd name="connsiteX6-123" fmla="*/ 0 w 12192000"/>
                  <a:gd name="connsiteY6-124" fmla="*/ 2040201 h 2040201"/>
                  <a:gd name="connsiteX7-125" fmla="*/ 0 w 12192000"/>
                  <a:gd name="connsiteY7-126" fmla="*/ 350153 h 2040201"/>
                  <a:gd name="connsiteX0-127" fmla="*/ 0 w 12192000"/>
                  <a:gd name="connsiteY0-128" fmla="*/ 350153 h 2040201"/>
                  <a:gd name="connsiteX1-129" fmla="*/ 4291180 w 12192000"/>
                  <a:gd name="connsiteY1-130" fmla="*/ 25400 h 2040201"/>
                  <a:gd name="connsiteX2-131" fmla="*/ 6092456 w 12192000"/>
                  <a:gd name="connsiteY2-132" fmla="*/ 7087 h 2040201"/>
                  <a:gd name="connsiteX3-133" fmla="*/ 7724125 w 12192000"/>
                  <a:gd name="connsiteY3-134" fmla="*/ 0 h 2040201"/>
                  <a:gd name="connsiteX4-135" fmla="*/ 12192000 w 12192000"/>
                  <a:gd name="connsiteY4-136" fmla="*/ 350153 h 2040201"/>
                  <a:gd name="connsiteX5-137" fmla="*/ 12192000 w 12192000"/>
                  <a:gd name="connsiteY5-138" fmla="*/ 2040201 h 2040201"/>
                  <a:gd name="connsiteX6-139" fmla="*/ 0 w 12192000"/>
                  <a:gd name="connsiteY6-140" fmla="*/ 2040201 h 2040201"/>
                  <a:gd name="connsiteX7-141" fmla="*/ 0 w 12192000"/>
                  <a:gd name="connsiteY7-142" fmla="*/ 350153 h 2040201"/>
                  <a:gd name="connsiteX0-143" fmla="*/ 0 w 12192000"/>
                  <a:gd name="connsiteY0-144" fmla="*/ 370449 h 2060497"/>
                  <a:gd name="connsiteX1-145" fmla="*/ 4291180 w 12192000"/>
                  <a:gd name="connsiteY1-146" fmla="*/ 45696 h 2060497"/>
                  <a:gd name="connsiteX2-147" fmla="*/ 6092456 w 12192000"/>
                  <a:gd name="connsiteY2-148" fmla="*/ 27383 h 2060497"/>
                  <a:gd name="connsiteX3-149" fmla="*/ 7724125 w 12192000"/>
                  <a:gd name="connsiteY3-150" fmla="*/ 20296 h 2060497"/>
                  <a:gd name="connsiteX4-151" fmla="*/ 12192000 w 12192000"/>
                  <a:gd name="connsiteY4-152" fmla="*/ 370449 h 2060497"/>
                  <a:gd name="connsiteX5-153" fmla="*/ 12192000 w 12192000"/>
                  <a:gd name="connsiteY5-154" fmla="*/ 2060497 h 2060497"/>
                  <a:gd name="connsiteX6-155" fmla="*/ 0 w 12192000"/>
                  <a:gd name="connsiteY6-156" fmla="*/ 2060497 h 2060497"/>
                  <a:gd name="connsiteX7-157" fmla="*/ 0 w 12192000"/>
                  <a:gd name="connsiteY7-158" fmla="*/ 370449 h 2060497"/>
                  <a:gd name="connsiteX0-159" fmla="*/ 0 w 12192000"/>
                  <a:gd name="connsiteY0-160" fmla="*/ 381402 h 2071450"/>
                  <a:gd name="connsiteX1-161" fmla="*/ 4291180 w 12192000"/>
                  <a:gd name="connsiteY1-162" fmla="*/ 56649 h 2071450"/>
                  <a:gd name="connsiteX2-163" fmla="*/ 7724125 w 12192000"/>
                  <a:gd name="connsiteY2-164" fmla="*/ 31249 h 2071450"/>
                  <a:gd name="connsiteX3-165" fmla="*/ 12192000 w 12192000"/>
                  <a:gd name="connsiteY3-166" fmla="*/ 381402 h 2071450"/>
                  <a:gd name="connsiteX4-167" fmla="*/ 12192000 w 12192000"/>
                  <a:gd name="connsiteY4-168" fmla="*/ 2071450 h 2071450"/>
                  <a:gd name="connsiteX5-169" fmla="*/ 0 w 12192000"/>
                  <a:gd name="connsiteY5-170" fmla="*/ 2071450 h 2071450"/>
                  <a:gd name="connsiteX6-171" fmla="*/ 0 w 12192000"/>
                  <a:gd name="connsiteY6-172" fmla="*/ 381402 h 20714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47" y="connsiteY6-48"/>
                  </a:cxn>
                </a:cxnLst>
                <a:rect l="l" t="t" r="r" b="b"/>
                <a:pathLst>
                  <a:path w="12192000" h="2071450">
                    <a:moveTo>
                      <a:pt x="0" y="381402"/>
                    </a:moveTo>
                    <a:cubicBezTo>
                      <a:pt x="1430393" y="273151"/>
                      <a:pt x="2620986" y="139500"/>
                      <a:pt x="4291180" y="56649"/>
                    </a:cubicBezTo>
                    <a:cubicBezTo>
                      <a:pt x="5578534" y="-1710"/>
                      <a:pt x="6407322" y="-22877"/>
                      <a:pt x="7724125" y="31249"/>
                    </a:cubicBezTo>
                    <a:cubicBezTo>
                      <a:pt x="9453218" y="109867"/>
                      <a:pt x="10702708" y="264684"/>
                      <a:pt x="12192000" y="381402"/>
                    </a:cubicBezTo>
                    <a:lnTo>
                      <a:pt x="12192000" y="2071450"/>
                    </a:lnTo>
                    <a:lnTo>
                      <a:pt x="0" y="2071450"/>
                    </a:lnTo>
                    <a:lnTo>
                      <a:pt x="0" y="381402"/>
                    </a:lnTo>
                    <a:close/>
                  </a:path>
                </a:pathLst>
              </a:custGeom>
              <a:gradFill flip="none" rotWithShape="1">
                <a:gsLst>
                  <a:gs pos="0">
                    <a:schemeClr val="bg2">
                      <a:lumMod val="50000"/>
                    </a:schemeClr>
                  </a:gs>
                  <a:gs pos="50000">
                    <a:schemeClr val="bg2">
                      <a:lumMod val="20000"/>
                      <a:lumOff val="80000"/>
                      <a:alpha val="0"/>
                    </a:schemeClr>
                  </a:gs>
                  <a:gs pos="100000">
                    <a:schemeClr val="bg2">
                      <a:lumMod val="50000"/>
                    </a:schemeClr>
                  </a:gs>
                </a:gsLst>
                <a:lin ang="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428886" y="2669227"/>
              <a:ext cx="11334229" cy="1432800"/>
              <a:chOff x="428886" y="2669227"/>
              <a:chExt cx="11334229" cy="1432800"/>
            </a:xfrm>
          </p:grpSpPr>
          <p:sp>
            <p:nvSpPr>
              <p:cNvPr id="6" name="矩形 5"/>
              <p:cNvSpPr/>
              <p:nvPr/>
            </p:nvSpPr>
            <p:spPr>
              <a:xfrm>
                <a:off x="1371600" y="2670203"/>
                <a:ext cx="9448800" cy="1431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五边形 9"/>
              <p:cNvSpPr/>
              <p:nvPr/>
            </p:nvSpPr>
            <p:spPr>
              <a:xfrm>
                <a:off x="9651999" y="2669227"/>
                <a:ext cx="2111116" cy="1432800"/>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五边形 14"/>
              <p:cNvSpPr/>
              <p:nvPr/>
            </p:nvSpPr>
            <p:spPr>
              <a:xfrm flipH="1">
                <a:off x="428886" y="2669227"/>
                <a:ext cx="2111114" cy="1432800"/>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4" name="TextBox 23"/>
          <p:cNvSpPr txBox="1"/>
          <p:nvPr/>
        </p:nvSpPr>
        <p:spPr>
          <a:xfrm>
            <a:off x="1467982" y="2601228"/>
            <a:ext cx="9369654" cy="1107440"/>
          </a:xfrm>
          <a:prstGeom prst="rect">
            <a:avLst/>
          </a:prstGeom>
          <a:noFill/>
        </p:spPr>
        <p:txBody>
          <a:bodyPr wrap="square" lIns="0" tIns="0" rIns="0" bIns="0" rtlCol="0">
            <a:spAutoFit/>
          </a:bodyPr>
          <a:lstStyle/>
          <a:p>
            <a:pPr algn="ctr"/>
            <a:r>
              <a:rPr lang="zh-CN" altLang="en-US" sz="7200" dirty="0">
                <a:solidFill>
                  <a:schemeClr val="tx1">
                    <a:lumMod val="75000"/>
                    <a:lumOff val="25000"/>
                  </a:schemeClr>
                </a:solidFill>
                <a:latin typeface="思源黑体 CN Light" panose="020B0300000000000000" pitchFamily="34" charset="-122"/>
                <a:ea typeface="思源黑体 CN Light" panose="020B0300000000000000" pitchFamily="34" charset="-122"/>
              </a:rPr>
              <a:t>论文中期答辩</a:t>
            </a:r>
          </a:p>
        </p:txBody>
      </p:sp>
      <p:sp>
        <p:nvSpPr>
          <p:cNvPr id="2" name="文本框 1"/>
          <p:cNvSpPr txBox="1"/>
          <p:nvPr/>
        </p:nvSpPr>
        <p:spPr>
          <a:xfrm>
            <a:off x="3123481" y="3684191"/>
            <a:ext cx="6340197" cy="461665"/>
          </a:xfrm>
          <a:prstGeom prst="rect">
            <a:avLst/>
          </a:prstGeom>
          <a:noFill/>
        </p:spPr>
        <p:txBody>
          <a:bodyPr wrap="none" rtlCol="0">
            <a:spAutoFit/>
          </a:bodyPr>
          <a:lstStyle/>
          <a:p>
            <a:pPr algn="ctr"/>
            <a:r>
              <a:rPr lang="zh-CN" altLang="en-US" sz="2400" dirty="0">
                <a:latin typeface="黑体" panose="02010609060101010101" charset="-122"/>
                <a:ea typeface="黑体" panose="02010609060101010101" charset="-122"/>
                <a:cs typeface="黑体" panose="02010609060101010101" charset="-122"/>
              </a:rPr>
              <a:t>食品加工人员异常行为检测系统的设计与实现</a:t>
            </a:r>
          </a:p>
        </p:txBody>
      </p:sp>
      <p:pic>
        <p:nvPicPr>
          <p:cNvPr id="4" name="图片 3">
            <a:extLst>
              <a:ext uri="{FF2B5EF4-FFF2-40B4-BE49-F238E27FC236}">
                <a16:creationId xmlns:a16="http://schemas.microsoft.com/office/drawing/2014/main" id="{52CFD910-796F-4F3A-BFFE-A9ADA4026A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4796" y="419586"/>
            <a:ext cx="6296025" cy="1905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 calcmode="lin" valueType="num">
                                      <p:cBhvr>
                                        <p:cTn id="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4"/>
                                        </p:tgtEl>
                                      </p:cBhvr>
                                    </p:animEffect>
                                  </p:childTnLst>
                                </p:cTn>
                              </p:par>
                            </p:childTnLst>
                          </p:cTn>
                        </p:par>
                        <p:par>
                          <p:cTn id="12" fill="hold">
                            <p:stCondLst>
                              <p:cond delay="7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33"/>
                                        </p:tgtEl>
                                        <p:attrNameLst>
                                          <p:attrName>style.visibility</p:attrName>
                                        </p:attrNameLst>
                                      </p:cBhvr>
                                      <p:to>
                                        <p:strVal val="visible"/>
                                      </p:to>
                                    </p:set>
                                    <p:anim calcmode="lin" valueType="num">
                                      <p:cBhvr>
                                        <p:cTn id="15"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3"/>
                                        </p:tgtEl>
                                        <p:attrNameLst>
                                          <p:attrName>ppt_y</p:attrName>
                                        </p:attrNameLst>
                                      </p:cBhvr>
                                      <p:tavLst>
                                        <p:tav tm="0">
                                          <p:val>
                                            <p:strVal val="#ppt_y"/>
                                          </p:val>
                                        </p:tav>
                                        <p:tav tm="100000">
                                          <p:val>
                                            <p:strVal val="#ppt_y"/>
                                          </p:val>
                                        </p:tav>
                                      </p:tavLst>
                                    </p:anim>
                                    <p:anim calcmode="lin" valueType="num">
                                      <p:cBhvr>
                                        <p:cTn id="17"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3"/>
                                        </p:tgtEl>
                                      </p:cBhvr>
                                    </p:animEffect>
                                  </p:childTnLst>
                                </p:cTn>
                              </p:par>
                            </p:childTnLst>
                          </p:cTn>
                        </p:par>
                        <p:par>
                          <p:cTn id="20" fill="hold">
                            <p:stCondLst>
                              <p:cond delay="2100"/>
                            </p:stCondLst>
                            <p:childTnLst>
                              <p:par>
                                <p:cTn id="21" presetID="53" presetClass="entr" presetSubtype="16"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500" fill="hold"/>
                                        <p:tgtEl>
                                          <p:spTgt spid="26"/>
                                        </p:tgtEl>
                                        <p:attrNameLst>
                                          <p:attrName>ppt_w</p:attrName>
                                        </p:attrNameLst>
                                      </p:cBhvr>
                                      <p:tavLst>
                                        <p:tav tm="0">
                                          <p:val>
                                            <p:fltVal val="0"/>
                                          </p:val>
                                        </p:tav>
                                        <p:tav tm="100000">
                                          <p:val>
                                            <p:strVal val="#ppt_w"/>
                                          </p:val>
                                        </p:tav>
                                      </p:tavLst>
                                    </p:anim>
                                    <p:anim calcmode="lin" valueType="num">
                                      <p:cBhvr>
                                        <p:cTn id="24" dur="500" fill="hold"/>
                                        <p:tgtEl>
                                          <p:spTgt spid="26"/>
                                        </p:tgtEl>
                                        <p:attrNameLst>
                                          <p:attrName>ppt_h</p:attrName>
                                        </p:attrNameLst>
                                      </p:cBhvr>
                                      <p:tavLst>
                                        <p:tav tm="0">
                                          <p:val>
                                            <p:fltVal val="0"/>
                                          </p:val>
                                        </p:tav>
                                        <p:tav tm="100000">
                                          <p:val>
                                            <p:strVal val="#ppt_h"/>
                                          </p:val>
                                        </p:tav>
                                      </p:tavLst>
                                    </p:anim>
                                    <p:animEffect transition="in" filter="fade">
                                      <p:cBhvr>
                                        <p:cTn id="25" dur="500"/>
                                        <p:tgtEl>
                                          <p:spTgt spid="26"/>
                                        </p:tgtEl>
                                      </p:cBhvr>
                                    </p:animEffect>
                                  </p:childTnLst>
                                </p:cTn>
                              </p:par>
                            </p:childTnLst>
                          </p:cTn>
                        </p:par>
                        <p:par>
                          <p:cTn id="26" fill="hold">
                            <p:stCondLst>
                              <p:cond delay="2600"/>
                            </p:stCondLst>
                            <p:childTnLst>
                              <p:par>
                                <p:cTn id="27" presetID="26" presetClass="emph" presetSubtype="0" fill="hold" grpId="1" nodeType="afterEffect">
                                  <p:stCondLst>
                                    <p:cond delay="0"/>
                                  </p:stCondLst>
                                  <p:iterate type="lt">
                                    <p:tmPct val="10000"/>
                                  </p:iterate>
                                  <p:childTnLst>
                                    <p:animEffect transition="out" filter="fade">
                                      <p:cBhvr>
                                        <p:cTn id="28" dur="1000" tmFilter="0, 0; .2, .5; .8, .5; 1, 0"/>
                                        <p:tgtEl>
                                          <p:spTgt spid="24"/>
                                        </p:tgtEl>
                                      </p:cBhvr>
                                    </p:animEffect>
                                    <p:animScale>
                                      <p:cBhvr>
                                        <p:cTn id="29" dur="5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6" grpId="0"/>
      <p:bldP spid="24" grpId="0"/>
      <p:bldP spid="24"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系统技术架构</a:t>
            </a:r>
          </a:p>
        </p:txBody>
      </p:sp>
      <p:sp>
        <p:nvSpPr>
          <p:cNvPr id="5" name="文本框 4"/>
          <p:cNvSpPr txBox="1"/>
          <p:nvPr/>
        </p:nvSpPr>
        <p:spPr>
          <a:xfrm>
            <a:off x="601345" y="1194435"/>
            <a:ext cx="10989945" cy="706755"/>
          </a:xfrm>
          <a:prstGeom prst="rect">
            <a:avLst/>
          </a:prstGeom>
          <a:noFill/>
          <a:ln w="9525">
            <a:noFill/>
          </a:ln>
        </p:spPr>
        <p:txBody>
          <a:bodyPr wrap="square">
            <a:spAutoFit/>
          </a:bodyPr>
          <a:lstStyle/>
          <a:p>
            <a:pPr indent="0"/>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技术架构图如下</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a:t>
            </a:r>
          </a:p>
          <a:p>
            <a:pPr indent="0"/>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descr="2"/>
          <p:cNvPicPr>
            <a:picLocks noChangeAspect="1"/>
          </p:cNvPicPr>
          <p:nvPr/>
        </p:nvPicPr>
        <p:blipFill>
          <a:blip r:embed="rId3"/>
          <a:stretch>
            <a:fillRect/>
          </a:stretch>
        </p:blipFill>
        <p:spPr>
          <a:xfrm>
            <a:off x="2066290" y="1813560"/>
            <a:ext cx="7693660" cy="4918710"/>
          </a:xfrm>
          <a:prstGeom prst="rect">
            <a:avLst/>
          </a:prstGeom>
        </p:spPr>
      </p:pic>
    </p:spTree>
    <p:extLst>
      <p:ext uri="{BB962C8B-B14F-4D97-AF65-F5344CB8AC3E}">
        <p14:creationId xmlns:p14="http://schemas.microsoft.com/office/powerpoint/2010/main" val="271792230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目标检测</a:t>
            </a:r>
          </a:p>
        </p:txBody>
      </p:sp>
      <p:pic>
        <p:nvPicPr>
          <p:cNvPr id="7" name="图片 6" descr="算法比较"/>
          <p:cNvPicPr>
            <a:picLocks noChangeAspect="1"/>
          </p:cNvPicPr>
          <p:nvPr/>
        </p:nvPicPr>
        <p:blipFill>
          <a:blip r:embed="rId3"/>
          <a:stretch>
            <a:fillRect/>
          </a:stretch>
        </p:blipFill>
        <p:spPr>
          <a:xfrm>
            <a:off x="581660" y="1499870"/>
            <a:ext cx="5728335" cy="4296410"/>
          </a:xfrm>
          <a:prstGeom prst="rect">
            <a:avLst/>
          </a:prstGeom>
        </p:spPr>
      </p:pic>
      <p:sp>
        <p:nvSpPr>
          <p:cNvPr id="5" name="Shape 1294"/>
          <p:cNvSpPr/>
          <p:nvPr/>
        </p:nvSpPr>
        <p:spPr>
          <a:xfrm>
            <a:off x="8460315" y="1745227"/>
            <a:ext cx="177800" cy="296545"/>
          </a:xfrm>
          <a:prstGeom prst="rect">
            <a:avLst/>
          </a:prstGeom>
          <a:ln w="12700">
            <a:miter lim="400000"/>
          </a:ln>
        </p:spPr>
        <p:txBody>
          <a:bodyPr wrap="none" lIns="25400" tIns="25400" rIns="25400" bIns="25400" anchor="ctr">
            <a:spAutoFit/>
          </a:bodyPr>
          <a:lstStyle>
            <a:lvl1pPr algn="l">
              <a:lnSpc>
                <a:spcPct val="100000"/>
              </a:lnSpc>
              <a:defRPr sz="2500">
                <a:latin typeface="+mj-lt"/>
                <a:ea typeface="+mj-ea"/>
                <a:cs typeface="+mj-cs"/>
                <a:sym typeface="Montserrat-Regular"/>
              </a:defRPr>
            </a:lvl1pPr>
          </a:lstStyle>
          <a:p>
            <a:pPr algn="l"/>
            <a:endParaRPr lang="zh-CN" altLang="en-US" sz="1600" b="1" dirty="0">
              <a:solidFill>
                <a:srgbClr val="D9D9D9"/>
              </a:solidFill>
              <a:latin typeface="微软雅黑" panose="020B0503020204020204" pitchFamily="34" charset="-122"/>
              <a:ea typeface="微软雅黑" panose="020B0503020204020204" pitchFamily="34" charset="-122"/>
              <a:sym typeface="+mn-ea"/>
            </a:endParaRPr>
          </a:p>
        </p:txBody>
      </p:sp>
      <p:sp>
        <p:nvSpPr>
          <p:cNvPr id="6" name="Shape 1295"/>
          <p:cNvSpPr/>
          <p:nvPr/>
        </p:nvSpPr>
        <p:spPr>
          <a:xfrm>
            <a:off x="8471343" y="2066178"/>
            <a:ext cx="3189605" cy="481330"/>
          </a:xfrm>
          <a:prstGeom prst="rect">
            <a:avLst/>
          </a:prstGeom>
          <a:ln w="12700">
            <a:miter lim="400000"/>
          </a:ln>
        </p:spPr>
        <p:txBody>
          <a:bodyPr wrap="none" lIns="25400" tIns="25400" rIns="25400" bIns="25400" anchor="ctr">
            <a:spAutoFit/>
          </a:bodyPr>
          <a:lstStyle/>
          <a:p>
            <a:pPr algn="l">
              <a:defRPr sz="1800">
                <a:solidFill>
                  <a:srgbClr val="717172"/>
                </a:solidFill>
              </a:defRPr>
            </a:pPr>
            <a:r>
              <a:rPr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Cascade + HOG/DPM + Haar/SVM以</a:t>
            </a:r>
          </a:p>
          <a:p>
            <a:pPr algn="l">
              <a:defRPr sz="1800">
                <a:solidFill>
                  <a:srgbClr val="717172"/>
                </a:solidFill>
              </a:defRPr>
            </a:pPr>
            <a:r>
              <a:rPr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及上述方法的诸多改进、优化；</a:t>
            </a:r>
          </a:p>
        </p:txBody>
      </p:sp>
      <p:sp>
        <p:nvSpPr>
          <p:cNvPr id="8" name="Shape 1296"/>
          <p:cNvSpPr/>
          <p:nvPr/>
        </p:nvSpPr>
        <p:spPr>
          <a:xfrm>
            <a:off x="7562278" y="2027303"/>
            <a:ext cx="254001" cy="240984"/>
          </a:xfrm>
          <a:custGeom>
            <a:avLst/>
            <a:gdLst/>
            <a:ahLst/>
            <a:cxnLst>
              <a:cxn ang="0">
                <a:pos x="wd2" y="hd2"/>
              </a:cxn>
              <a:cxn ang="5400000">
                <a:pos x="wd2" y="hd2"/>
              </a:cxn>
              <a:cxn ang="10800000">
                <a:pos x="wd2" y="hd2"/>
              </a:cxn>
              <a:cxn ang="16200000">
                <a:pos x="wd2" y="hd2"/>
              </a:cxn>
            </a:cxnLst>
            <a:rect l="0" t="0" r="r" b="b"/>
            <a:pathLst>
              <a:path w="21499" h="21600" extrusionOk="0">
                <a:moveTo>
                  <a:pt x="16830" y="21600"/>
                </a:moveTo>
                <a:cubicBezTo>
                  <a:pt x="16666" y="21600"/>
                  <a:pt x="16502" y="21600"/>
                  <a:pt x="16282" y="21427"/>
                </a:cubicBezTo>
                <a:cubicBezTo>
                  <a:pt x="10800" y="17730"/>
                  <a:pt x="10800" y="17730"/>
                  <a:pt x="10800" y="17730"/>
                </a:cubicBezTo>
                <a:cubicBezTo>
                  <a:pt x="5318" y="21427"/>
                  <a:pt x="5318" y="21427"/>
                  <a:pt x="5318" y="21427"/>
                </a:cubicBezTo>
                <a:cubicBezTo>
                  <a:pt x="4934" y="21600"/>
                  <a:pt x="4386" y="21600"/>
                  <a:pt x="4221" y="21427"/>
                </a:cubicBezTo>
                <a:cubicBezTo>
                  <a:pt x="3838" y="21196"/>
                  <a:pt x="3673" y="20618"/>
                  <a:pt x="3838" y="20272"/>
                </a:cubicBezTo>
                <a:cubicBezTo>
                  <a:pt x="5537" y="13919"/>
                  <a:pt x="5537" y="13919"/>
                  <a:pt x="5537" y="13919"/>
                </a:cubicBezTo>
                <a:cubicBezTo>
                  <a:pt x="384" y="9241"/>
                  <a:pt x="384" y="9241"/>
                  <a:pt x="384" y="9241"/>
                </a:cubicBezTo>
                <a:cubicBezTo>
                  <a:pt x="0" y="9067"/>
                  <a:pt x="0" y="8490"/>
                  <a:pt x="0" y="8143"/>
                </a:cubicBezTo>
                <a:cubicBezTo>
                  <a:pt x="219" y="7739"/>
                  <a:pt x="548" y="7508"/>
                  <a:pt x="932" y="7508"/>
                </a:cubicBezTo>
                <a:cubicBezTo>
                  <a:pt x="7127" y="6930"/>
                  <a:pt x="7127" y="6930"/>
                  <a:pt x="7127" y="6930"/>
                </a:cubicBezTo>
                <a:cubicBezTo>
                  <a:pt x="9923" y="578"/>
                  <a:pt x="9923" y="578"/>
                  <a:pt x="9923" y="578"/>
                </a:cubicBezTo>
                <a:cubicBezTo>
                  <a:pt x="10087" y="231"/>
                  <a:pt x="10416" y="0"/>
                  <a:pt x="10800" y="0"/>
                </a:cubicBezTo>
                <a:cubicBezTo>
                  <a:pt x="11184" y="0"/>
                  <a:pt x="11568" y="231"/>
                  <a:pt x="11732" y="578"/>
                </a:cubicBezTo>
                <a:cubicBezTo>
                  <a:pt x="14473" y="6930"/>
                  <a:pt x="14473" y="6930"/>
                  <a:pt x="14473" y="6930"/>
                </a:cubicBezTo>
                <a:cubicBezTo>
                  <a:pt x="20504" y="7508"/>
                  <a:pt x="20504" y="7508"/>
                  <a:pt x="20504" y="7508"/>
                </a:cubicBezTo>
                <a:cubicBezTo>
                  <a:pt x="21052" y="7508"/>
                  <a:pt x="21216" y="7739"/>
                  <a:pt x="21436" y="8143"/>
                </a:cubicBezTo>
                <a:cubicBezTo>
                  <a:pt x="21600" y="8490"/>
                  <a:pt x="21436" y="9067"/>
                  <a:pt x="21052" y="9241"/>
                </a:cubicBezTo>
                <a:cubicBezTo>
                  <a:pt x="15953" y="13919"/>
                  <a:pt x="15953" y="13919"/>
                  <a:pt x="15953" y="13919"/>
                </a:cubicBezTo>
                <a:cubicBezTo>
                  <a:pt x="17762" y="20272"/>
                  <a:pt x="17762" y="20272"/>
                  <a:pt x="17762" y="20272"/>
                </a:cubicBezTo>
                <a:cubicBezTo>
                  <a:pt x="17762" y="20618"/>
                  <a:pt x="17762" y="21196"/>
                  <a:pt x="17379" y="21427"/>
                </a:cubicBezTo>
                <a:cubicBezTo>
                  <a:pt x="17214" y="21600"/>
                  <a:pt x="17050" y="21600"/>
                  <a:pt x="16830" y="21600"/>
                </a:cubicBezTo>
                <a:close/>
                <a:moveTo>
                  <a:pt x="10800" y="15420"/>
                </a:moveTo>
                <a:cubicBezTo>
                  <a:pt x="11019" y="15420"/>
                  <a:pt x="11184" y="15420"/>
                  <a:pt x="11348" y="15651"/>
                </a:cubicBezTo>
                <a:cubicBezTo>
                  <a:pt x="15186" y="18135"/>
                  <a:pt x="15186" y="18135"/>
                  <a:pt x="15186" y="18135"/>
                </a:cubicBezTo>
                <a:cubicBezTo>
                  <a:pt x="13925" y="13688"/>
                  <a:pt x="13925" y="13688"/>
                  <a:pt x="13925" y="13688"/>
                </a:cubicBezTo>
                <a:cubicBezTo>
                  <a:pt x="13925" y="13283"/>
                  <a:pt x="13925" y="12937"/>
                  <a:pt x="14309" y="12764"/>
                </a:cubicBezTo>
                <a:cubicBezTo>
                  <a:pt x="18146" y="9241"/>
                  <a:pt x="18146" y="9241"/>
                  <a:pt x="18146" y="9241"/>
                </a:cubicBezTo>
                <a:cubicBezTo>
                  <a:pt x="13760" y="9067"/>
                  <a:pt x="13760" y="9067"/>
                  <a:pt x="13760" y="9067"/>
                </a:cubicBezTo>
                <a:cubicBezTo>
                  <a:pt x="13377" y="9067"/>
                  <a:pt x="12993" y="8663"/>
                  <a:pt x="12828" y="8490"/>
                </a:cubicBezTo>
                <a:cubicBezTo>
                  <a:pt x="10800" y="3465"/>
                  <a:pt x="10800" y="3465"/>
                  <a:pt x="10800" y="3465"/>
                </a:cubicBezTo>
                <a:cubicBezTo>
                  <a:pt x="8607" y="8490"/>
                  <a:pt x="8607" y="8490"/>
                  <a:pt x="8607" y="8490"/>
                </a:cubicBezTo>
                <a:cubicBezTo>
                  <a:pt x="8443" y="8663"/>
                  <a:pt x="8223" y="9067"/>
                  <a:pt x="7894" y="9067"/>
                </a:cubicBezTo>
                <a:cubicBezTo>
                  <a:pt x="3509" y="9241"/>
                  <a:pt x="3509" y="9241"/>
                  <a:pt x="3509" y="9241"/>
                </a:cubicBezTo>
                <a:cubicBezTo>
                  <a:pt x="7127" y="12764"/>
                  <a:pt x="7127" y="12764"/>
                  <a:pt x="7127" y="12764"/>
                </a:cubicBezTo>
                <a:cubicBezTo>
                  <a:pt x="7511" y="12937"/>
                  <a:pt x="7730" y="13283"/>
                  <a:pt x="7511" y="13688"/>
                </a:cubicBezTo>
                <a:cubicBezTo>
                  <a:pt x="6414" y="18135"/>
                  <a:pt x="6414" y="18135"/>
                  <a:pt x="6414" y="18135"/>
                </a:cubicBezTo>
                <a:cubicBezTo>
                  <a:pt x="10252" y="15651"/>
                  <a:pt x="10252" y="15651"/>
                  <a:pt x="10252" y="15651"/>
                </a:cubicBezTo>
                <a:cubicBezTo>
                  <a:pt x="10416" y="15420"/>
                  <a:pt x="10636" y="15420"/>
                  <a:pt x="10800" y="15420"/>
                </a:cubicBezTo>
                <a:close/>
              </a:path>
            </a:pathLst>
          </a:custGeom>
          <a:solidFill>
            <a:schemeClr val="accent1"/>
          </a:solidFill>
          <a:ln w="12700">
            <a:miter lim="400000"/>
          </a:ln>
        </p:spPr>
        <p:txBody>
          <a:bodyPr lIns="22860" rIns="22860" anchor="ctr"/>
          <a:lstStyle/>
          <a:p>
            <a:pPr defTabSz="228600">
              <a:lnSpc>
                <a:spcPct val="93000"/>
              </a:lnSpc>
            </a:pPr>
            <a:endParaRPr sz="900">
              <a:solidFill>
                <a:srgbClr val="000000"/>
              </a:solidFill>
            </a:endParaRPr>
          </a:p>
        </p:txBody>
      </p:sp>
      <p:sp>
        <p:nvSpPr>
          <p:cNvPr id="9" name="Shape 1297"/>
          <p:cNvSpPr/>
          <p:nvPr/>
        </p:nvSpPr>
        <p:spPr>
          <a:xfrm rot="13500000">
            <a:off x="7304052" y="1762569"/>
            <a:ext cx="770452" cy="770452"/>
          </a:xfrm>
          <a:prstGeom prst="roundRect">
            <a:avLst>
              <a:gd name="adj" fmla="val 11722"/>
            </a:avLst>
          </a:prstGeom>
          <a:ln w="12700">
            <a:solidFill>
              <a:schemeClr val="accent1"/>
            </a:solidFill>
            <a:miter lim="400000"/>
          </a:ln>
        </p:spPr>
        <p:txBody>
          <a:bodyPr lIns="25400" tIns="25400" rIns="25400" bIns="25400" anchor="ctr"/>
          <a:lstStyle/>
          <a:p>
            <a:pPr>
              <a:lnSpc>
                <a:spcPct val="100000"/>
              </a:lnSpc>
              <a:defRPr sz="3200">
                <a:solidFill>
                  <a:srgbClr val="FFFFFF"/>
                </a:solidFill>
              </a:defRPr>
            </a:pPr>
            <a:endParaRPr sz="1600">
              <a:solidFill>
                <a:srgbClr val="000000"/>
              </a:solidFill>
            </a:endParaRPr>
          </a:p>
        </p:txBody>
      </p:sp>
      <p:sp>
        <p:nvSpPr>
          <p:cNvPr id="10" name="Shape 1298"/>
          <p:cNvSpPr/>
          <p:nvPr/>
        </p:nvSpPr>
        <p:spPr>
          <a:xfrm>
            <a:off x="8460315" y="3005340"/>
            <a:ext cx="2657475" cy="296545"/>
          </a:xfrm>
          <a:prstGeom prst="rect">
            <a:avLst/>
          </a:prstGeom>
          <a:ln w="12700">
            <a:miter lim="400000"/>
          </a:ln>
        </p:spPr>
        <p:txBody>
          <a:bodyPr wrap="none" lIns="25400" tIns="25400" rIns="25400" bIns="25400" anchor="ctr">
            <a:spAutoFit/>
          </a:bodyPr>
          <a:lstStyle>
            <a:lvl1pPr algn="l">
              <a:lnSpc>
                <a:spcPct val="100000"/>
              </a:lnSpc>
              <a:defRPr sz="2500">
                <a:latin typeface="+mj-lt"/>
                <a:ea typeface="+mj-ea"/>
                <a:cs typeface="+mj-cs"/>
                <a:sym typeface="Montserrat-Regular"/>
              </a:defRPr>
            </a:lvl1pPr>
          </a:lstStyle>
          <a:p>
            <a:pPr algn="l"/>
            <a:r>
              <a:rPr sz="16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候选区域/框 + 深度学习分类</a:t>
            </a:r>
          </a:p>
        </p:txBody>
      </p:sp>
      <p:sp>
        <p:nvSpPr>
          <p:cNvPr id="23" name="Shape 1299"/>
          <p:cNvSpPr/>
          <p:nvPr/>
        </p:nvSpPr>
        <p:spPr>
          <a:xfrm>
            <a:off x="8488488" y="3424399"/>
            <a:ext cx="2626995" cy="696595"/>
          </a:xfrm>
          <a:prstGeom prst="rect">
            <a:avLst/>
          </a:prstGeom>
          <a:ln w="12700">
            <a:miter lim="400000"/>
          </a:ln>
        </p:spPr>
        <p:txBody>
          <a:bodyPr wrap="none" lIns="25400" tIns="25400" rIns="25400" bIns="25400" anchor="ctr">
            <a:spAutoFit/>
          </a:bodyPr>
          <a:lstStyle/>
          <a:p>
            <a:pPr algn="l">
              <a:defRPr sz="1800">
                <a:solidFill>
                  <a:srgbClr val="717172"/>
                </a:solidFill>
              </a:defRPr>
            </a:pPr>
            <a:r>
              <a:rPr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候选区域/框 + 深度学习分类</a:t>
            </a:r>
            <a:r>
              <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，诸</a:t>
            </a:r>
          </a:p>
          <a:p>
            <a:pPr algn="l">
              <a:defRPr sz="1800">
                <a:solidFill>
                  <a:srgbClr val="717172"/>
                </a:solidFill>
              </a:defRPr>
            </a:pPr>
            <a:r>
              <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如</a:t>
            </a:r>
            <a:r>
              <a:rPr lang="en-US" alt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fast r-cnn</a:t>
            </a:r>
            <a:r>
              <a:rPr lang="zh-CN" alt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faster r-cnn</a:t>
            </a:r>
            <a:r>
              <a:rPr lang="zh-CN" alt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及诸多改</a:t>
            </a:r>
          </a:p>
          <a:p>
            <a:pPr algn="l">
              <a:defRPr sz="1800">
                <a:solidFill>
                  <a:srgbClr val="717172"/>
                </a:solidFill>
              </a:defRPr>
            </a:pPr>
            <a:r>
              <a:rPr lang="zh-CN" alt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进、优化。</a:t>
            </a:r>
          </a:p>
        </p:txBody>
      </p:sp>
      <p:sp>
        <p:nvSpPr>
          <p:cNvPr id="25" name="Shape 1300"/>
          <p:cNvSpPr/>
          <p:nvPr/>
        </p:nvSpPr>
        <p:spPr>
          <a:xfrm rot="13500000">
            <a:off x="7304052" y="3022682"/>
            <a:ext cx="770452" cy="770452"/>
          </a:xfrm>
          <a:prstGeom prst="roundRect">
            <a:avLst>
              <a:gd name="adj" fmla="val 13121"/>
            </a:avLst>
          </a:prstGeom>
          <a:ln w="12700">
            <a:solidFill>
              <a:schemeClr val="accent1"/>
            </a:solidFill>
            <a:miter lim="400000"/>
          </a:ln>
        </p:spPr>
        <p:txBody>
          <a:bodyPr lIns="25400" tIns="25400" rIns="25400" bIns="25400" anchor="ctr"/>
          <a:lstStyle/>
          <a:p>
            <a:pPr>
              <a:lnSpc>
                <a:spcPct val="100000"/>
              </a:lnSpc>
              <a:defRPr sz="3200">
                <a:solidFill>
                  <a:srgbClr val="FFFFFF"/>
                </a:solidFill>
              </a:defRPr>
            </a:pPr>
            <a:endParaRPr sz="1600">
              <a:solidFill>
                <a:srgbClr val="000000"/>
              </a:solidFill>
            </a:endParaRPr>
          </a:p>
        </p:txBody>
      </p:sp>
      <p:sp>
        <p:nvSpPr>
          <p:cNvPr id="26" name="Shape 1301"/>
          <p:cNvSpPr/>
          <p:nvPr/>
        </p:nvSpPr>
        <p:spPr>
          <a:xfrm>
            <a:off x="7562278" y="3319343"/>
            <a:ext cx="254001" cy="177129"/>
          </a:xfrm>
          <a:custGeom>
            <a:avLst/>
            <a:gdLst/>
            <a:ahLst/>
            <a:cxnLst>
              <a:cxn ang="0">
                <a:pos x="wd2" y="hd2"/>
              </a:cxn>
              <a:cxn ang="5400000">
                <a:pos x="wd2" y="hd2"/>
              </a:cxn>
              <a:cxn ang="10800000">
                <a:pos x="wd2" y="hd2"/>
              </a:cxn>
              <a:cxn ang="16200000">
                <a:pos x="wd2" y="hd2"/>
              </a:cxn>
            </a:cxnLst>
            <a:rect l="0" t="0" r="r" b="b"/>
            <a:pathLst>
              <a:path w="21184" h="21287" extrusionOk="0">
                <a:moveTo>
                  <a:pt x="16301" y="21287"/>
                </a:moveTo>
                <a:cubicBezTo>
                  <a:pt x="11846" y="21287"/>
                  <a:pt x="4231" y="21287"/>
                  <a:pt x="4076" y="21287"/>
                </a:cubicBezTo>
                <a:cubicBezTo>
                  <a:pt x="1952" y="21287"/>
                  <a:pt x="243" y="19053"/>
                  <a:pt x="88" y="16073"/>
                </a:cubicBezTo>
                <a:cubicBezTo>
                  <a:pt x="-275" y="13615"/>
                  <a:pt x="450" y="10413"/>
                  <a:pt x="3040" y="8923"/>
                </a:cubicBezTo>
                <a:cubicBezTo>
                  <a:pt x="2522" y="5199"/>
                  <a:pt x="3869" y="1921"/>
                  <a:pt x="5785" y="730"/>
                </a:cubicBezTo>
                <a:cubicBezTo>
                  <a:pt x="6977" y="-15"/>
                  <a:pt x="8375" y="-313"/>
                  <a:pt x="9567" y="432"/>
                </a:cubicBezTo>
                <a:cubicBezTo>
                  <a:pt x="10603" y="953"/>
                  <a:pt x="11639" y="1921"/>
                  <a:pt x="12364" y="3411"/>
                </a:cubicBezTo>
                <a:cubicBezTo>
                  <a:pt x="13555" y="2666"/>
                  <a:pt x="14954" y="2443"/>
                  <a:pt x="15990" y="3411"/>
                </a:cubicBezTo>
                <a:cubicBezTo>
                  <a:pt x="17026" y="4156"/>
                  <a:pt x="17854" y="5944"/>
                  <a:pt x="17854" y="8401"/>
                </a:cubicBezTo>
                <a:cubicBezTo>
                  <a:pt x="20289" y="9370"/>
                  <a:pt x="21325" y="12647"/>
                  <a:pt x="21170" y="15105"/>
                </a:cubicBezTo>
                <a:cubicBezTo>
                  <a:pt x="20962" y="18084"/>
                  <a:pt x="19408" y="21287"/>
                  <a:pt x="16301" y="21287"/>
                </a:cubicBezTo>
                <a:close/>
                <a:moveTo>
                  <a:pt x="8013" y="2666"/>
                </a:moveTo>
                <a:cubicBezTo>
                  <a:pt x="7495" y="2666"/>
                  <a:pt x="6977" y="2964"/>
                  <a:pt x="6666" y="3188"/>
                </a:cubicBezTo>
                <a:cubicBezTo>
                  <a:pt x="5267" y="3933"/>
                  <a:pt x="4231" y="6390"/>
                  <a:pt x="5112" y="9146"/>
                </a:cubicBezTo>
                <a:cubicBezTo>
                  <a:pt x="5112" y="9370"/>
                  <a:pt x="5112" y="9891"/>
                  <a:pt x="5112" y="10115"/>
                </a:cubicBezTo>
                <a:cubicBezTo>
                  <a:pt x="4905" y="10636"/>
                  <a:pt x="4749" y="10859"/>
                  <a:pt x="4387" y="10859"/>
                </a:cubicBezTo>
                <a:cubicBezTo>
                  <a:pt x="1642" y="12126"/>
                  <a:pt x="1797" y="14881"/>
                  <a:pt x="1797" y="15626"/>
                </a:cubicBezTo>
                <a:cubicBezTo>
                  <a:pt x="1952" y="17116"/>
                  <a:pt x="2833" y="18606"/>
                  <a:pt x="4076" y="18606"/>
                </a:cubicBezTo>
                <a:cubicBezTo>
                  <a:pt x="4076" y="18606"/>
                  <a:pt x="11846" y="18606"/>
                  <a:pt x="16301" y="18606"/>
                </a:cubicBezTo>
                <a:cubicBezTo>
                  <a:pt x="18217" y="18606"/>
                  <a:pt x="19253" y="16818"/>
                  <a:pt x="19253" y="15105"/>
                </a:cubicBezTo>
                <a:cubicBezTo>
                  <a:pt x="19408" y="13094"/>
                  <a:pt x="18580" y="11157"/>
                  <a:pt x="16663" y="10636"/>
                </a:cubicBezTo>
                <a:cubicBezTo>
                  <a:pt x="16301" y="10636"/>
                  <a:pt x="16145" y="10413"/>
                  <a:pt x="15990" y="10115"/>
                </a:cubicBezTo>
                <a:cubicBezTo>
                  <a:pt x="15783" y="9891"/>
                  <a:pt x="15783" y="9370"/>
                  <a:pt x="15783" y="9146"/>
                </a:cubicBezTo>
                <a:cubicBezTo>
                  <a:pt x="16145" y="7657"/>
                  <a:pt x="15783" y="6390"/>
                  <a:pt x="15109" y="5646"/>
                </a:cubicBezTo>
                <a:cubicBezTo>
                  <a:pt x="14591" y="5199"/>
                  <a:pt x="13555" y="5199"/>
                  <a:pt x="12882" y="6390"/>
                </a:cubicBezTo>
                <a:cubicBezTo>
                  <a:pt x="12519" y="6688"/>
                  <a:pt x="12364" y="6912"/>
                  <a:pt x="12001" y="6688"/>
                </a:cubicBezTo>
                <a:cubicBezTo>
                  <a:pt x="11639" y="6688"/>
                  <a:pt x="11483" y="6390"/>
                  <a:pt x="11328" y="6167"/>
                </a:cubicBezTo>
                <a:cubicBezTo>
                  <a:pt x="10447" y="3411"/>
                  <a:pt x="9256" y="2666"/>
                  <a:pt x="8013" y="2666"/>
                </a:cubicBezTo>
                <a:close/>
              </a:path>
            </a:pathLst>
          </a:custGeom>
          <a:solidFill>
            <a:schemeClr val="accent1"/>
          </a:solidFill>
          <a:ln w="12700">
            <a:miter lim="400000"/>
          </a:ln>
        </p:spPr>
        <p:txBody>
          <a:bodyPr lIns="22860" rIns="22860" anchor="ctr"/>
          <a:lstStyle/>
          <a:p>
            <a:pPr defTabSz="228600">
              <a:lnSpc>
                <a:spcPct val="93000"/>
              </a:lnSpc>
            </a:pPr>
            <a:endParaRPr sz="900">
              <a:solidFill>
                <a:srgbClr val="000000"/>
              </a:solidFill>
            </a:endParaRPr>
          </a:p>
        </p:txBody>
      </p:sp>
      <p:sp>
        <p:nvSpPr>
          <p:cNvPr id="27" name="Shape 1298"/>
          <p:cNvSpPr/>
          <p:nvPr/>
        </p:nvSpPr>
        <p:spPr>
          <a:xfrm>
            <a:off x="8460315" y="4340110"/>
            <a:ext cx="2286000" cy="296545"/>
          </a:xfrm>
          <a:prstGeom prst="rect">
            <a:avLst/>
          </a:prstGeom>
          <a:ln w="12700">
            <a:miter lim="400000"/>
          </a:ln>
        </p:spPr>
        <p:txBody>
          <a:bodyPr wrap="none" lIns="25400" tIns="25400" rIns="25400" bIns="25400" anchor="ctr">
            <a:spAutoFit/>
          </a:bodyPr>
          <a:lstStyle>
            <a:lvl1pPr algn="l">
              <a:lnSpc>
                <a:spcPct val="100000"/>
              </a:lnSpc>
              <a:defRPr sz="2500">
                <a:latin typeface="+mj-lt"/>
                <a:ea typeface="+mj-ea"/>
                <a:cs typeface="+mj-cs"/>
                <a:sym typeface="Montserrat-Regular"/>
              </a:defRPr>
            </a:lvl1pPr>
          </a:lstStyle>
          <a:p>
            <a:pPr algn="l"/>
            <a:r>
              <a:rPr sz="1600" b="1">
                <a:solidFill>
                  <a:schemeClr val="accent1"/>
                </a:solidFill>
                <a:latin typeface="微软雅黑" panose="020B0503020204020204" pitchFamily="34" charset="-122"/>
                <a:ea typeface="微软雅黑" panose="020B0503020204020204" pitchFamily="34" charset="-122"/>
              </a:rPr>
              <a:t>基于深度学习的回归方法</a:t>
            </a:r>
          </a:p>
        </p:txBody>
      </p:sp>
      <p:sp>
        <p:nvSpPr>
          <p:cNvPr id="28" name="Shape 1299"/>
          <p:cNvSpPr/>
          <p:nvPr/>
        </p:nvSpPr>
        <p:spPr>
          <a:xfrm>
            <a:off x="8471343" y="4830924"/>
            <a:ext cx="2842895" cy="696595"/>
          </a:xfrm>
          <a:prstGeom prst="rect">
            <a:avLst/>
          </a:prstGeom>
          <a:ln w="12700">
            <a:miter lim="400000"/>
          </a:ln>
        </p:spPr>
        <p:txBody>
          <a:bodyPr wrap="none" lIns="25400" tIns="25400" rIns="25400" bIns="25400" anchor="ctr">
            <a:spAutoFit/>
          </a:bodyPr>
          <a:lstStyle/>
          <a:p>
            <a:pPr algn="l">
              <a:defRPr sz="1800">
                <a:solidFill>
                  <a:srgbClr val="717172"/>
                </a:solidFill>
              </a:defRPr>
            </a:pPr>
            <a:r>
              <a:rPr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去掉region思想，直接在一个网络中</a:t>
            </a:r>
          </a:p>
          <a:p>
            <a:pPr algn="l">
              <a:defRPr sz="1800">
                <a:solidFill>
                  <a:srgbClr val="717172"/>
                </a:solidFill>
              </a:defRPr>
            </a:pPr>
            <a:r>
              <a:rPr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进行回归和分类</a:t>
            </a:r>
            <a:r>
              <a:rPr 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，诸如</a:t>
            </a:r>
            <a:r>
              <a:rPr lang="en-US" alt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YOLO</a:t>
            </a:r>
            <a:r>
              <a:rPr lang="zh-CN" alt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SSD</a:t>
            </a:r>
            <a:r>
              <a:rPr lang="zh-CN" alt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及</a:t>
            </a:r>
          </a:p>
          <a:p>
            <a:pPr algn="l">
              <a:defRPr sz="1800">
                <a:solidFill>
                  <a:srgbClr val="717172"/>
                </a:solidFill>
              </a:defRPr>
            </a:pPr>
            <a:r>
              <a:rPr lang="zh-CN" alt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诸多改进、优化。</a:t>
            </a:r>
          </a:p>
        </p:txBody>
      </p:sp>
      <p:sp>
        <p:nvSpPr>
          <p:cNvPr id="29" name="Shape 1300"/>
          <p:cNvSpPr/>
          <p:nvPr/>
        </p:nvSpPr>
        <p:spPr>
          <a:xfrm rot="13500000">
            <a:off x="7304052" y="4357452"/>
            <a:ext cx="770452" cy="770452"/>
          </a:xfrm>
          <a:prstGeom prst="roundRect">
            <a:avLst>
              <a:gd name="adj" fmla="val 13121"/>
            </a:avLst>
          </a:prstGeom>
          <a:ln w="12700">
            <a:solidFill>
              <a:schemeClr val="accent1"/>
            </a:solidFill>
            <a:miter lim="400000"/>
          </a:ln>
        </p:spPr>
        <p:txBody>
          <a:bodyPr lIns="25400" tIns="25400" rIns="25400" bIns="25400" anchor="ctr"/>
          <a:lstStyle/>
          <a:p>
            <a:pPr>
              <a:lnSpc>
                <a:spcPct val="100000"/>
              </a:lnSpc>
              <a:defRPr sz="3200">
                <a:solidFill>
                  <a:srgbClr val="FFFFFF"/>
                </a:solidFill>
              </a:defRPr>
            </a:pPr>
            <a:endParaRPr sz="1600">
              <a:solidFill>
                <a:srgbClr val="000000"/>
              </a:solidFill>
            </a:endParaRPr>
          </a:p>
        </p:txBody>
      </p:sp>
      <p:sp>
        <p:nvSpPr>
          <p:cNvPr id="30" name="Shape 1301"/>
          <p:cNvSpPr/>
          <p:nvPr/>
        </p:nvSpPr>
        <p:spPr>
          <a:xfrm>
            <a:off x="7562278" y="4654113"/>
            <a:ext cx="254001" cy="177129"/>
          </a:xfrm>
          <a:custGeom>
            <a:avLst/>
            <a:gdLst/>
            <a:ahLst/>
            <a:cxnLst>
              <a:cxn ang="0">
                <a:pos x="wd2" y="hd2"/>
              </a:cxn>
              <a:cxn ang="5400000">
                <a:pos x="wd2" y="hd2"/>
              </a:cxn>
              <a:cxn ang="10800000">
                <a:pos x="wd2" y="hd2"/>
              </a:cxn>
              <a:cxn ang="16200000">
                <a:pos x="wd2" y="hd2"/>
              </a:cxn>
            </a:cxnLst>
            <a:rect l="0" t="0" r="r" b="b"/>
            <a:pathLst>
              <a:path w="21184" h="21287" extrusionOk="0">
                <a:moveTo>
                  <a:pt x="16301" y="21287"/>
                </a:moveTo>
                <a:cubicBezTo>
                  <a:pt x="11846" y="21287"/>
                  <a:pt x="4231" y="21287"/>
                  <a:pt x="4076" y="21287"/>
                </a:cubicBezTo>
                <a:cubicBezTo>
                  <a:pt x="1952" y="21287"/>
                  <a:pt x="243" y="19053"/>
                  <a:pt x="88" y="16073"/>
                </a:cubicBezTo>
                <a:cubicBezTo>
                  <a:pt x="-275" y="13615"/>
                  <a:pt x="450" y="10413"/>
                  <a:pt x="3040" y="8923"/>
                </a:cubicBezTo>
                <a:cubicBezTo>
                  <a:pt x="2522" y="5199"/>
                  <a:pt x="3869" y="1921"/>
                  <a:pt x="5785" y="730"/>
                </a:cubicBezTo>
                <a:cubicBezTo>
                  <a:pt x="6977" y="-15"/>
                  <a:pt x="8375" y="-313"/>
                  <a:pt x="9567" y="432"/>
                </a:cubicBezTo>
                <a:cubicBezTo>
                  <a:pt x="10603" y="953"/>
                  <a:pt x="11639" y="1921"/>
                  <a:pt x="12364" y="3411"/>
                </a:cubicBezTo>
                <a:cubicBezTo>
                  <a:pt x="13555" y="2666"/>
                  <a:pt x="14954" y="2443"/>
                  <a:pt x="15990" y="3411"/>
                </a:cubicBezTo>
                <a:cubicBezTo>
                  <a:pt x="17026" y="4156"/>
                  <a:pt x="17854" y="5944"/>
                  <a:pt x="17854" y="8401"/>
                </a:cubicBezTo>
                <a:cubicBezTo>
                  <a:pt x="20289" y="9370"/>
                  <a:pt x="21325" y="12647"/>
                  <a:pt x="21170" y="15105"/>
                </a:cubicBezTo>
                <a:cubicBezTo>
                  <a:pt x="20962" y="18084"/>
                  <a:pt x="19408" y="21287"/>
                  <a:pt x="16301" y="21287"/>
                </a:cubicBezTo>
                <a:close/>
                <a:moveTo>
                  <a:pt x="8013" y="2666"/>
                </a:moveTo>
                <a:cubicBezTo>
                  <a:pt x="7495" y="2666"/>
                  <a:pt x="6977" y="2964"/>
                  <a:pt x="6666" y="3188"/>
                </a:cubicBezTo>
                <a:cubicBezTo>
                  <a:pt x="5267" y="3933"/>
                  <a:pt x="4231" y="6390"/>
                  <a:pt x="5112" y="9146"/>
                </a:cubicBezTo>
                <a:cubicBezTo>
                  <a:pt x="5112" y="9370"/>
                  <a:pt x="5112" y="9891"/>
                  <a:pt x="5112" y="10115"/>
                </a:cubicBezTo>
                <a:cubicBezTo>
                  <a:pt x="4905" y="10636"/>
                  <a:pt x="4749" y="10859"/>
                  <a:pt x="4387" y="10859"/>
                </a:cubicBezTo>
                <a:cubicBezTo>
                  <a:pt x="1642" y="12126"/>
                  <a:pt x="1797" y="14881"/>
                  <a:pt x="1797" y="15626"/>
                </a:cubicBezTo>
                <a:cubicBezTo>
                  <a:pt x="1952" y="17116"/>
                  <a:pt x="2833" y="18606"/>
                  <a:pt x="4076" y="18606"/>
                </a:cubicBezTo>
                <a:cubicBezTo>
                  <a:pt x="4076" y="18606"/>
                  <a:pt x="11846" y="18606"/>
                  <a:pt x="16301" y="18606"/>
                </a:cubicBezTo>
                <a:cubicBezTo>
                  <a:pt x="18217" y="18606"/>
                  <a:pt x="19253" y="16818"/>
                  <a:pt x="19253" y="15105"/>
                </a:cubicBezTo>
                <a:cubicBezTo>
                  <a:pt x="19408" y="13094"/>
                  <a:pt x="18580" y="11157"/>
                  <a:pt x="16663" y="10636"/>
                </a:cubicBezTo>
                <a:cubicBezTo>
                  <a:pt x="16301" y="10636"/>
                  <a:pt x="16145" y="10413"/>
                  <a:pt x="15990" y="10115"/>
                </a:cubicBezTo>
                <a:cubicBezTo>
                  <a:pt x="15783" y="9891"/>
                  <a:pt x="15783" y="9370"/>
                  <a:pt x="15783" y="9146"/>
                </a:cubicBezTo>
                <a:cubicBezTo>
                  <a:pt x="16145" y="7657"/>
                  <a:pt x="15783" y="6390"/>
                  <a:pt x="15109" y="5646"/>
                </a:cubicBezTo>
                <a:cubicBezTo>
                  <a:pt x="14591" y="5199"/>
                  <a:pt x="13555" y="5199"/>
                  <a:pt x="12882" y="6390"/>
                </a:cubicBezTo>
                <a:cubicBezTo>
                  <a:pt x="12519" y="6688"/>
                  <a:pt x="12364" y="6912"/>
                  <a:pt x="12001" y="6688"/>
                </a:cubicBezTo>
                <a:cubicBezTo>
                  <a:pt x="11639" y="6688"/>
                  <a:pt x="11483" y="6390"/>
                  <a:pt x="11328" y="6167"/>
                </a:cubicBezTo>
                <a:cubicBezTo>
                  <a:pt x="10447" y="3411"/>
                  <a:pt x="9256" y="2666"/>
                  <a:pt x="8013" y="2666"/>
                </a:cubicBezTo>
                <a:close/>
              </a:path>
            </a:pathLst>
          </a:custGeom>
          <a:solidFill>
            <a:schemeClr val="accent1"/>
          </a:solidFill>
          <a:ln w="12700">
            <a:miter lim="400000"/>
          </a:ln>
        </p:spPr>
        <p:txBody>
          <a:bodyPr lIns="22860" rIns="22860" anchor="ctr"/>
          <a:lstStyle/>
          <a:p>
            <a:pPr defTabSz="228600">
              <a:lnSpc>
                <a:spcPct val="93000"/>
              </a:lnSpc>
            </a:pPr>
            <a:endParaRPr sz="900">
              <a:solidFill>
                <a:srgbClr val="000000"/>
              </a:solidFill>
            </a:endParaRPr>
          </a:p>
        </p:txBody>
      </p:sp>
      <p:sp>
        <p:nvSpPr>
          <p:cNvPr id="31" name="Shape 1298"/>
          <p:cNvSpPr/>
          <p:nvPr/>
        </p:nvSpPr>
        <p:spPr>
          <a:xfrm>
            <a:off x="8471745" y="1661680"/>
            <a:ext cx="1879600" cy="296545"/>
          </a:xfrm>
          <a:prstGeom prst="rect">
            <a:avLst/>
          </a:prstGeom>
          <a:ln w="12700">
            <a:miter lim="400000"/>
          </a:ln>
        </p:spPr>
        <p:txBody>
          <a:bodyPr wrap="none" lIns="25400" tIns="25400" rIns="25400" bIns="25400" anchor="ctr">
            <a:spAutoFit/>
          </a:bodyPr>
          <a:lstStyle>
            <a:lvl1pPr algn="l">
              <a:lnSpc>
                <a:spcPct val="100000"/>
              </a:lnSpc>
              <a:defRPr sz="2500">
                <a:latin typeface="+mj-lt"/>
                <a:ea typeface="+mj-ea"/>
                <a:cs typeface="+mj-cs"/>
                <a:sym typeface="Montserrat-Regular"/>
              </a:defRPr>
            </a:lvl1pPr>
          </a:lstStyle>
          <a:p>
            <a:pPr algn="l"/>
            <a:r>
              <a:rPr sz="1600" b="1">
                <a:solidFill>
                  <a:schemeClr val="accent1"/>
                </a:solidFill>
                <a:latin typeface="微软雅黑" panose="020B0503020204020204" pitchFamily="34" charset="-122"/>
                <a:ea typeface="微软雅黑" panose="020B0503020204020204" pitchFamily="34" charset="-122"/>
              </a:rPr>
              <a:t>传统的目标检测算法</a:t>
            </a:r>
          </a:p>
        </p:txBody>
      </p:sp>
    </p:spTree>
    <p:extLst>
      <p:ext uri="{BB962C8B-B14F-4D97-AF65-F5344CB8AC3E}">
        <p14:creationId xmlns:p14="http://schemas.microsoft.com/office/powerpoint/2010/main" val="373606430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微软雅黑" panose="020B0503020204020204" pitchFamily="34" charset="-122"/>
              <a:ea typeface="微软雅黑" panose="020B0503020204020204" pitchFamily="34" charset="-122"/>
            </a:endParaRPr>
          </a:p>
        </p:txBody>
      </p:sp>
      <p:sp>
        <p:nvSpPr>
          <p:cNvPr id="3" name="箭头: V 形 2"/>
          <p:cNvSpPr/>
          <p:nvPr/>
        </p:nvSpPr>
        <p:spPr>
          <a:xfrm>
            <a:off x="251791" y="333375"/>
            <a:ext cx="357808" cy="408747"/>
          </a:xfrm>
          <a:prstGeom prst="chevron">
            <a:avLst/>
          </a:prstGeom>
          <a:solidFill>
            <a:srgbClr val="E4B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箭头: V 形 3"/>
          <p:cNvSpPr/>
          <p:nvPr/>
        </p:nvSpPr>
        <p:spPr>
          <a:xfrm>
            <a:off x="516835" y="333375"/>
            <a:ext cx="357808" cy="408747"/>
          </a:xfrm>
          <a:prstGeom prst="chevron">
            <a:avLst/>
          </a:prstGeom>
          <a:solidFill>
            <a:srgbClr val="333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007163" y="342012"/>
            <a:ext cx="3087756" cy="398780"/>
          </a:xfrm>
          <a:prstGeom prst="rect">
            <a:avLst/>
          </a:prstGeom>
          <a:noFill/>
        </p:spPr>
        <p:txBody>
          <a:bodyPr wrap="square" rtlCol="0">
            <a:spAutoFit/>
          </a:bodyPr>
          <a:lstStyle/>
          <a:p>
            <a:pPr algn="l"/>
            <a:r>
              <a:rPr sz="2000" b="1">
                <a:solidFill>
                  <a:schemeClr val="accent1"/>
                </a:solidFill>
                <a:latin typeface="微软雅黑" panose="020B0503020204020204" pitchFamily="34" charset="-122"/>
                <a:ea typeface="微软雅黑" panose="020B0503020204020204" pitchFamily="34" charset="-122"/>
                <a:sym typeface="+mn-ea"/>
              </a:rPr>
              <a:t>基于深度学习的回归方法</a:t>
            </a:r>
            <a:endParaRPr lang="zh-CN" altLang="en-US" sz="2000" dirty="0">
              <a:latin typeface="微软雅黑" panose="020B0503020204020204" pitchFamily="34" charset="-122"/>
              <a:ea typeface="微软雅黑" panose="020B0503020204020204" pitchFamily="34" charset="-122"/>
            </a:endParaRPr>
          </a:p>
        </p:txBody>
      </p:sp>
      <p:sp>
        <p:nvSpPr>
          <p:cNvPr id="28" name="不完整圆 27"/>
          <p:cNvSpPr/>
          <p:nvPr/>
        </p:nvSpPr>
        <p:spPr>
          <a:xfrm rot="5400000">
            <a:off x="-2733068" y="4124932"/>
            <a:ext cx="5466135" cy="5466135"/>
          </a:xfrm>
          <a:prstGeom prst="pie">
            <a:avLst>
              <a:gd name="adj1" fmla="val 10800000"/>
              <a:gd name="adj2" fmla="val 16200000"/>
            </a:avLst>
          </a:prstGeom>
          <a:solidFill>
            <a:srgbClr val="E4B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9" name="不完整圆 28"/>
          <p:cNvSpPr/>
          <p:nvPr/>
        </p:nvSpPr>
        <p:spPr>
          <a:xfrm rot="16200000">
            <a:off x="9458932" y="-2733067"/>
            <a:ext cx="5466135" cy="5466135"/>
          </a:xfrm>
          <a:prstGeom prst="pie">
            <a:avLst>
              <a:gd name="adj1" fmla="val 10800000"/>
              <a:gd name="adj2" fmla="val 16200000"/>
            </a:avLst>
          </a:prstGeom>
          <a:solidFill>
            <a:srgbClr val="333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3" name="矩形 22"/>
          <p:cNvSpPr/>
          <p:nvPr/>
        </p:nvSpPr>
        <p:spPr>
          <a:xfrm rot="5400000">
            <a:off x="3732859" y="3598597"/>
            <a:ext cx="1303838" cy="13583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矩形 24"/>
          <p:cNvSpPr/>
          <p:nvPr/>
        </p:nvSpPr>
        <p:spPr>
          <a:xfrm rot="5400000">
            <a:off x="7163043" y="3590712"/>
            <a:ext cx="1303838" cy="13583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descr="捕获"/>
          <p:cNvPicPr>
            <a:picLocks noChangeAspect="1"/>
          </p:cNvPicPr>
          <p:nvPr/>
        </p:nvPicPr>
        <p:blipFill>
          <a:blip r:embed="rId3"/>
          <a:stretch>
            <a:fillRect/>
          </a:stretch>
        </p:blipFill>
        <p:spPr>
          <a:xfrm>
            <a:off x="1424940" y="1050290"/>
            <a:ext cx="6457950" cy="3743325"/>
          </a:xfrm>
          <a:prstGeom prst="rect">
            <a:avLst/>
          </a:prstGeom>
        </p:spPr>
      </p:pic>
      <p:pic>
        <p:nvPicPr>
          <p:cNvPr id="10" name="图片 9" descr="捕获2"/>
          <p:cNvPicPr>
            <a:picLocks noChangeAspect="1"/>
          </p:cNvPicPr>
          <p:nvPr/>
        </p:nvPicPr>
        <p:blipFill>
          <a:blip r:embed="rId4"/>
          <a:stretch>
            <a:fillRect/>
          </a:stretch>
        </p:blipFill>
        <p:spPr>
          <a:xfrm>
            <a:off x="4511675" y="2101850"/>
            <a:ext cx="6362700" cy="3705225"/>
          </a:xfrm>
          <a:prstGeom prst="rect">
            <a:avLst/>
          </a:prstGeom>
        </p:spPr>
      </p:pic>
      <p:pic>
        <p:nvPicPr>
          <p:cNvPr id="11" name="图片 10" descr="捕获3"/>
          <p:cNvPicPr>
            <a:picLocks noChangeAspect="1"/>
          </p:cNvPicPr>
          <p:nvPr/>
        </p:nvPicPr>
        <p:blipFill>
          <a:blip r:embed="rId5"/>
          <a:stretch>
            <a:fillRect/>
          </a:stretch>
        </p:blipFill>
        <p:spPr>
          <a:xfrm>
            <a:off x="1520190" y="3014345"/>
            <a:ext cx="6362700" cy="37242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ox(in)">
                                      <p:cBhvr>
                                        <p:cTn id="1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微软雅黑" panose="020B0503020204020204" pitchFamily="34" charset="-122"/>
              <a:ea typeface="微软雅黑" panose="020B0503020204020204" pitchFamily="34" charset="-122"/>
            </a:endParaRPr>
          </a:p>
        </p:txBody>
      </p:sp>
      <p:sp>
        <p:nvSpPr>
          <p:cNvPr id="3" name="箭头: V 形 2"/>
          <p:cNvSpPr/>
          <p:nvPr/>
        </p:nvSpPr>
        <p:spPr>
          <a:xfrm>
            <a:off x="251791" y="333375"/>
            <a:ext cx="357808" cy="408747"/>
          </a:xfrm>
          <a:prstGeom prst="chevron">
            <a:avLst/>
          </a:prstGeom>
          <a:solidFill>
            <a:srgbClr val="E4B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箭头: V 形 3"/>
          <p:cNvSpPr/>
          <p:nvPr/>
        </p:nvSpPr>
        <p:spPr>
          <a:xfrm>
            <a:off x="516835" y="333375"/>
            <a:ext cx="357808" cy="408747"/>
          </a:xfrm>
          <a:prstGeom prst="chevron">
            <a:avLst/>
          </a:prstGeom>
          <a:solidFill>
            <a:srgbClr val="333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007110" y="342265"/>
            <a:ext cx="4859655" cy="398780"/>
          </a:xfrm>
          <a:prstGeom prst="rect">
            <a:avLst/>
          </a:prstGeom>
          <a:noFill/>
        </p:spPr>
        <p:txBody>
          <a:bodyPr wrap="square" rtlCol="0">
            <a:spAutoFit/>
          </a:bodyPr>
          <a:lstStyle/>
          <a:p>
            <a:pPr algn="l"/>
            <a:r>
              <a:rPr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候选区域/框 + 深度学习分类  </a:t>
            </a:r>
            <a:r>
              <a:rPr lang="zh-CN"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训练结果</a:t>
            </a:r>
            <a:endParaRPr lang="zh-CN"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8" name="不完整圆 27"/>
          <p:cNvSpPr/>
          <p:nvPr/>
        </p:nvSpPr>
        <p:spPr>
          <a:xfrm rot="5400000">
            <a:off x="-2733068" y="4124932"/>
            <a:ext cx="5466135" cy="5466135"/>
          </a:xfrm>
          <a:prstGeom prst="pie">
            <a:avLst>
              <a:gd name="adj1" fmla="val 10800000"/>
              <a:gd name="adj2" fmla="val 16200000"/>
            </a:avLst>
          </a:prstGeom>
          <a:solidFill>
            <a:srgbClr val="E4B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9" name="不完整圆 28"/>
          <p:cNvSpPr/>
          <p:nvPr/>
        </p:nvSpPr>
        <p:spPr>
          <a:xfrm rot="16200000">
            <a:off x="9458932" y="-2733067"/>
            <a:ext cx="5466135" cy="5466135"/>
          </a:xfrm>
          <a:prstGeom prst="pie">
            <a:avLst>
              <a:gd name="adj1" fmla="val 10800000"/>
              <a:gd name="adj2" fmla="val 16200000"/>
            </a:avLst>
          </a:prstGeom>
          <a:solidFill>
            <a:srgbClr val="333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3" name="矩形 22"/>
          <p:cNvSpPr/>
          <p:nvPr/>
        </p:nvSpPr>
        <p:spPr>
          <a:xfrm rot="5400000">
            <a:off x="3732859" y="3598597"/>
            <a:ext cx="1303838" cy="13583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矩形 24"/>
          <p:cNvSpPr/>
          <p:nvPr/>
        </p:nvSpPr>
        <p:spPr>
          <a:xfrm rot="5400000">
            <a:off x="7163043" y="3590712"/>
            <a:ext cx="1303838" cy="13583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descr="newscreen133335718"/>
          <p:cNvPicPr>
            <a:picLocks noChangeAspect="1"/>
          </p:cNvPicPr>
          <p:nvPr/>
        </p:nvPicPr>
        <p:blipFill>
          <a:blip r:embed="rId3"/>
          <a:stretch>
            <a:fillRect/>
          </a:stretch>
        </p:blipFill>
        <p:spPr>
          <a:xfrm>
            <a:off x="717550" y="1150620"/>
            <a:ext cx="5753100" cy="4076700"/>
          </a:xfrm>
          <a:prstGeom prst="rect">
            <a:avLst/>
          </a:prstGeom>
        </p:spPr>
      </p:pic>
      <p:pic>
        <p:nvPicPr>
          <p:cNvPr id="11" name="图片 10" descr="newscreen133712125"/>
          <p:cNvPicPr>
            <a:picLocks noChangeAspect="1"/>
          </p:cNvPicPr>
          <p:nvPr/>
        </p:nvPicPr>
        <p:blipFill>
          <a:blip r:embed="rId4"/>
          <a:stretch>
            <a:fillRect/>
          </a:stretch>
        </p:blipFill>
        <p:spPr>
          <a:xfrm>
            <a:off x="2839085" y="1715135"/>
            <a:ext cx="5753100" cy="4162425"/>
          </a:xfrm>
          <a:prstGeom prst="rect">
            <a:avLst/>
          </a:prstGeom>
        </p:spPr>
      </p:pic>
      <p:pic>
        <p:nvPicPr>
          <p:cNvPr id="12" name="图片 11" descr="newscreen133993234"/>
          <p:cNvPicPr>
            <a:picLocks noChangeAspect="1"/>
          </p:cNvPicPr>
          <p:nvPr/>
        </p:nvPicPr>
        <p:blipFill>
          <a:blip r:embed="rId5"/>
          <a:stretch>
            <a:fillRect/>
          </a:stretch>
        </p:blipFill>
        <p:spPr>
          <a:xfrm>
            <a:off x="5443220" y="2263140"/>
            <a:ext cx="5762625" cy="411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1" presetClass="entr" presetSubtype="0" fill="hold" nodeType="clickEffect">
                                  <p:stCondLst>
                                    <p:cond delay="0"/>
                                  </p:stCondLst>
                                  <p:childTnLst>
                                    <p:set>
                                      <p:cBhvr>
                                        <p:cTn id="15" dur="1000">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Faster R-CNN</a:t>
            </a:r>
            <a:endParaRPr lang="zh-CN" altLang="en-US" dirty="0"/>
          </a:p>
        </p:txBody>
      </p:sp>
      <p:pic>
        <p:nvPicPr>
          <p:cNvPr id="4" name="图片 3">
            <a:extLst>
              <a:ext uri="{FF2B5EF4-FFF2-40B4-BE49-F238E27FC236}">
                <a16:creationId xmlns:a16="http://schemas.microsoft.com/office/drawing/2014/main" id="{DCC7EB03-7D27-4C86-AC17-2643A174C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071" y="1408557"/>
            <a:ext cx="10833857" cy="5299047"/>
          </a:xfrm>
          <a:prstGeom prst="rect">
            <a:avLst/>
          </a:prstGeom>
        </p:spPr>
      </p:pic>
    </p:spTree>
    <p:extLst>
      <p:ext uri="{BB962C8B-B14F-4D97-AF65-F5344CB8AC3E}">
        <p14:creationId xmlns:p14="http://schemas.microsoft.com/office/powerpoint/2010/main" val="146274574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区域建议网络</a:t>
            </a:r>
          </a:p>
        </p:txBody>
      </p:sp>
      <p:pic>
        <p:nvPicPr>
          <p:cNvPr id="5" name="图片 4">
            <a:extLst>
              <a:ext uri="{FF2B5EF4-FFF2-40B4-BE49-F238E27FC236}">
                <a16:creationId xmlns:a16="http://schemas.microsoft.com/office/drawing/2014/main" id="{BBAA6141-3BCE-4F41-8118-D75DDAEBABD0}"/>
              </a:ext>
            </a:extLst>
          </p:cNvPr>
          <p:cNvPicPr>
            <a:picLocks noChangeAspect="1"/>
          </p:cNvPicPr>
          <p:nvPr/>
        </p:nvPicPr>
        <p:blipFill rotWithShape="1">
          <a:blip r:embed="rId3">
            <a:extLst>
              <a:ext uri="{28A0092B-C50C-407E-A947-70E740481C1C}">
                <a14:useLocalDpi xmlns:a14="http://schemas.microsoft.com/office/drawing/2010/main" val="0"/>
              </a:ext>
            </a:extLst>
          </a:blip>
          <a:srcRect b="9879"/>
          <a:stretch/>
        </p:blipFill>
        <p:spPr>
          <a:xfrm>
            <a:off x="625192" y="3189210"/>
            <a:ext cx="6123809" cy="3553341"/>
          </a:xfrm>
          <a:prstGeom prst="rect">
            <a:avLst/>
          </a:prstGeom>
        </p:spPr>
      </p:pic>
      <p:pic>
        <p:nvPicPr>
          <p:cNvPr id="7" name="图片 6">
            <a:extLst>
              <a:ext uri="{FF2B5EF4-FFF2-40B4-BE49-F238E27FC236}">
                <a16:creationId xmlns:a16="http://schemas.microsoft.com/office/drawing/2014/main" id="{00A2273C-069B-4766-B4A5-C938FCA161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0552" y="2994746"/>
            <a:ext cx="4668549" cy="1273240"/>
          </a:xfrm>
          <a:prstGeom prst="rect">
            <a:avLst/>
          </a:prstGeom>
        </p:spPr>
      </p:pic>
      <p:pic>
        <p:nvPicPr>
          <p:cNvPr id="6" name="图片 5">
            <a:extLst>
              <a:ext uri="{FF2B5EF4-FFF2-40B4-BE49-F238E27FC236}">
                <a16:creationId xmlns:a16="http://schemas.microsoft.com/office/drawing/2014/main" id="{0D33FA86-975D-4ACA-9F8C-0C7810A8386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239027" y="4267986"/>
            <a:ext cx="2831601" cy="2474565"/>
          </a:xfrm>
          <a:prstGeom prst="rect">
            <a:avLst/>
          </a:prstGeom>
          <a:noFill/>
          <a:ln>
            <a:noFill/>
          </a:ln>
        </p:spPr>
      </p:pic>
      <p:sp>
        <p:nvSpPr>
          <p:cNvPr id="2" name="矩形 1">
            <a:extLst>
              <a:ext uri="{FF2B5EF4-FFF2-40B4-BE49-F238E27FC236}">
                <a16:creationId xmlns:a16="http://schemas.microsoft.com/office/drawing/2014/main" id="{B09B89AB-836E-4ED8-9C4E-94B7BAFB232B}"/>
              </a:ext>
            </a:extLst>
          </p:cNvPr>
          <p:cNvSpPr/>
          <p:nvPr/>
        </p:nvSpPr>
        <p:spPr>
          <a:xfrm>
            <a:off x="625192" y="1135285"/>
            <a:ext cx="10960350" cy="1477328"/>
          </a:xfrm>
          <a:prstGeom prst="rect">
            <a:avLst/>
          </a:prstGeom>
        </p:spPr>
        <p:txBody>
          <a:bodyPr wrap="square">
            <a:spAutoFit/>
          </a:bodyPr>
          <a:lstStyle/>
          <a:p>
            <a:pPr indent="266700" algn="just">
              <a:spcAft>
                <a:spcPts val="0"/>
              </a:spcAft>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通过对</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Faster R-CNN</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进行改进，调整</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RPN</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网络中输出的候选区域数量以及形状，增加一组较小的候选框使得检测算法能够更好地适应小目标检测</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dirty="0"/>
              <a:t>       </a:t>
            </a:r>
            <a:r>
              <a:rPr lang="zh-CN" altLang="zh-CN" dirty="0">
                <a:latin typeface="微软雅黑" panose="020B0503020204020204" pitchFamily="34" charset="-122"/>
                <a:ea typeface="微软雅黑" panose="020B0503020204020204" pitchFamily="34" charset="-122"/>
              </a:rPr>
              <a:t>在检测出未戴工作帽事件时，需要使用过滤机制检测事件部分内部浅色像素与深色像素所占比例与位置关系，对于不符合的事件将不予上报，减少了部分情况下出现的误报</a:t>
            </a:r>
            <a:endParaRPr lang="en-US" altLang="zh-CN" dirty="0">
              <a:latin typeface="微软雅黑" panose="020B0503020204020204" pitchFamily="34" charset="-122"/>
              <a:ea typeface="微软雅黑" panose="020B0503020204020204" pitchFamily="34" charset="-122"/>
            </a:endParaRPr>
          </a:p>
          <a:p>
            <a:r>
              <a:rPr lang="en-US" altLang="zh-CN" dirty="0"/>
              <a:t>       </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6408534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输入输出优化</a:t>
            </a:r>
          </a:p>
        </p:txBody>
      </p:sp>
      <p:sp>
        <p:nvSpPr>
          <p:cNvPr id="2" name="矩形 1">
            <a:extLst>
              <a:ext uri="{FF2B5EF4-FFF2-40B4-BE49-F238E27FC236}">
                <a16:creationId xmlns:a16="http://schemas.microsoft.com/office/drawing/2014/main" id="{B09B89AB-836E-4ED8-9C4E-94B7BAFB232B}"/>
              </a:ext>
            </a:extLst>
          </p:cNvPr>
          <p:cNvSpPr/>
          <p:nvPr/>
        </p:nvSpPr>
        <p:spPr>
          <a:xfrm>
            <a:off x="625192" y="1135285"/>
            <a:ext cx="10960350" cy="1754326"/>
          </a:xfrm>
          <a:prstGeom prst="rect">
            <a:avLst/>
          </a:prstGeom>
        </p:spPr>
        <p:txBody>
          <a:bodyPr wrap="square">
            <a:spAutoFit/>
          </a:bodyPr>
          <a:lstStyle/>
          <a:p>
            <a:pPr indent="266700" algn="just">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对输入流画面进行背景差分，当输入画面中运动区域占整个画面比例超过阈值时才将该帧画面送入检测流程进行检测，减少不必要的检测与误报</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对输入画面边缘进行过滤，因为输入画面边缘人员信息经常出现缺失，对这部分检测出现误报概率较大，所以需要过滤画面边缘输入，只保留中间可信部分进入检测流程</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重复违规事件进行过滤，经过对实际场景的验证，本项目使用的策略为认为违规事件将存在一定的持续时间，在这段时间内将不会重复上报</a:t>
            </a:r>
            <a:endParaRPr lang="zh-CN" altLang="en-US"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05076DA4-2738-46EA-9E31-4DBB25B8C2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875" y="4655070"/>
            <a:ext cx="2762250" cy="1562100"/>
          </a:xfrm>
          <a:prstGeom prst="rect">
            <a:avLst/>
          </a:prstGeom>
        </p:spPr>
      </p:pic>
      <p:pic>
        <p:nvPicPr>
          <p:cNvPr id="10" name="图片 9">
            <a:extLst>
              <a:ext uri="{FF2B5EF4-FFF2-40B4-BE49-F238E27FC236}">
                <a16:creationId xmlns:a16="http://schemas.microsoft.com/office/drawing/2014/main" id="{A1CB9845-EB6D-4EDD-A3EA-B5B98A89A7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2827604"/>
            <a:ext cx="2743200" cy="1514475"/>
          </a:xfrm>
          <a:prstGeom prst="rect">
            <a:avLst/>
          </a:prstGeom>
        </p:spPr>
      </p:pic>
      <p:pic>
        <p:nvPicPr>
          <p:cNvPr id="24" name="图片 23">
            <a:extLst>
              <a:ext uri="{FF2B5EF4-FFF2-40B4-BE49-F238E27FC236}">
                <a16:creationId xmlns:a16="http://schemas.microsoft.com/office/drawing/2014/main" id="{3B9BA756-522D-4F52-B140-5BB46D3746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255" y="2827604"/>
            <a:ext cx="4140197" cy="3389566"/>
          </a:xfrm>
          <a:prstGeom prst="rect">
            <a:avLst/>
          </a:prstGeom>
        </p:spPr>
      </p:pic>
      <p:pic>
        <p:nvPicPr>
          <p:cNvPr id="30" name="图片 29">
            <a:extLst>
              <a:ext uri="{FF2B5EF4-FFF2-40B4-BE49-F238E27FC236}">
                <a16:creationId xmlns:a16="http://schemas.microsoft.com/office/drawing/2014/main" id="{6CA2FA9D-8B8C-4E12-8D61-E2F44063FE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0680" y="2845326"/>
            <a:ext cx="4096902" cy="3354121"/>
          </a:xfrm>
          <a:prstGeom prst="rect">
            <a:avLst/>
          </a:prstGeom>
        </p:spPr>
      </p:pic>
    </p:spTree>
    <p:extLst>
      <p:ext uri="{BB962C8B-B14F-4D97-AF65-F5344CB8AC3E}">
        <p14:creationId xmlns:p14="http://schemas.microsoft.com/office/powerpoint/2010/main" val="1920019901"/>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微软雅黑" panose="020B0503020204020204" pitchFamily="34" charset="-122"/>
              <a:ea typeface="微软雅黑" panose="020B0503020204020204" pitchFamily="34" charset="-122"/>
            </a:endParaRPr>
          </a:p>
        </p:txBody>
      </p:sp>
      <p:sp>
        <p:nvSpPr>
          <p:cNvPr id="3" name="箭头: V 形 2"/>
          <p:cNvSpPr/>
          <p:nvPr/>
        </p:nvSpPr>
        <p:spPr>
          <a:xfrm>
            <a:off x="251791" y="333375"/>
            <a:ext cx="357808" cy="408747"/>
          </a:xfrm>
          <a:prstGeom prst="chevron">
            <a:avLst/>
          </a:prstGeom>
          <a:solidFill>
            <a:srgbClr val="E4B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箭头: V 形 3"/>
          <p:cNvSpPr/>
          <p:nvPr/>
        </p:nvSpPr>
        <p:spPr>
          <a:xfrm>
            <a:off x="516835" y="333375"/>
            <a:ext cx="357808" cy="408747"/>
          </a:xfrm>
          <a:prstGeom prst="chevron">
            <a:avLst/>
          </a:prstGeom>
          <a:solidFill>
            <a:srgbClr val="333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007110" y="342265"/>
            <a:ext cx="4859655" cy="398780"/>
          </a:xfrm>
          <a:prstGeom prst="rect">
            <a:avLst/>
          </a:prstGeom>
          <a:noFill/>
        </p:spPr>
        <p:txBody>
          <a:bodyPr wrap="square" rtlCol="0">
            <a:spAutoFit/>
          </a:bodyPr>
          <a:lstStyle/>
          <a:p>
            <a:pPr algn="l"/>
            <a:r>
              <a:rPr lang="zh-CN" altLang="en-US"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实际场景运行效果</a:t>
            </a:r>
            <a:endParaRPr lang="zh-CN"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8" name="不完整圆 27"/>
          <p:cNvSpPr/>
          <p:nvPr/>
        </p:nvSpPr>
        <p:spPr>
          <a:xfrm rot="5400000">
            <a:off x="-2733068" y="4124932"/>
            <a:ext cx="5466135" cy="5466135"/>
          </a:xfrm>
          <a:prstGeom prst="pie">
            <a:avLst>
              <a:gd name="adj1" fmla="val 10800000"/>
              <a:gd name="adj2" fmla="val 16200000"/>
            </a:avLst>
          </a:prstGeom>
          <a:solidFill>
            <a:srgbClr val="E4B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9" name="不完整圆 28"/>
          <p:cNvSpPr/>
          <p:nvPr/>
        </p:nvSpPr>
        <p:spPr>
          <a:xfrm rot="16200000">
            <a:off x="9458932" y="-2733067"/>
            <a:ext cx="5466135" cy="5466135"/>
          </a:xfrm>
          <a:prstGeom prst="pie">
            <a:avLst>
              <a:gd name="adj1" fmla="val 10800000"/>
              <a:gd name="adj2" fmla="val 16200000"/>
            </a:avLst>
          </a:prstGeom>
          <a:solidFill>
            <a:srgbClr val="333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3" name="矩形 22"/>
          <p:cNvSpPr/>
          <p:nvPr/>
        </p:nvSpPr>
        <p:spPr>
          <a:xfrm rot="5400000">
            <a:off x="3732859" y="3598597"/>
            <a:ext cx="1303838" cy="13583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矩形 24"/>
          <p:cNvSpPr/>
          <p:nvPr/>
        </p:nvSpPr>
        <p:spPr>
          <a:xfrm rot="5400000">
            <a:off x="7163043" y="3590712"/>
            <a:ext cx="1303838" cy="13583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56845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微软雅黑" panose="020B0503020204020204" pitchFamily="34" charset="-122"/>
              <a:ea typeface="微软雅黑" panose="020B0503020204020204" pitchFamily="34" charset="-122"/>
            </a:endParaRPr>
          </a:p>
        </p:txBody>
      </p:sp>
      <p:sp>
        <p:nvSpPr>
          <p:cNvPr id="3" name="箭头: V 形 2"/>
          <p:cNvSpPr/>
          <p:nvPr/>
        </p:nvSpPr>
        <p:spPr>
          <a:xfrm>
            <a:off x="251791" y="333375"/>
            <a:ext cx="357808" cy="408747"/>
          </a:xfrm>
          <a:prstGeom prst="chevron">
            <a:avLst/>
          </a:prstGeom>
          <a:solidFill>
            <a:srgbClr val="E4B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箭头: V 形 3"/>
          <p:cNvSpPr/>
          <p:nvPr/>
        </p:nvSpPr>
        <p:spPr>
          <a:xfrm>
            <a:off x="516835" y="333375"/>
            <a:ext cx="357808" cy="408747"/>
          </a:xfrm>
          <a:prstGeom prst="chevron">
            <a:avLst/>
          </a:prstGeom>
          <a:solidFill>
            <a:srgbClr val="333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007110" y="342265"/>
            <a:ext cx="4859655" cy="398780"/>
          </a:xfrm>
          <a:prstGeom prst="rect">
            <a:avLst/>
          </a:prstGeom>
          <a:noFill/>
        </p:spPr>
        <p:txBody>
          <a:bodyPr wrap="square" rtlCol="0">
            <a:spAutoFit/>
          </a:bodyPr>
          <a:lstStyle/>
          <a:p>
            <a:pPr algn="l"/>
            <a:r>
              <a:rPr lang="zh-CN" altLang="en-US"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实际场景运行效果</a:t>
            </a:r>
            <a:endParaRPr lang="zh-CN"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8" name="不完整圆 27"/>
          <p:cNvSpPr/>
          <p:nvPr/>
        </p:nvSpPr>
        <p:spPr>
          <a:xfrm rot="5400000">
            <a:off x="-2733068" y="4124932"/>
            <a:ext cx="5466135" cy="5466135"/>
          </a:xfrm>
          <a:prstGeom prst="pie">
            <a:avLst>
              <a:gd name="adj1" fmla="val 10800000"/>
              <a:gd name="adj2" fmla="val 16200000"/>
            </a:avLst>
          </a:prstGeom>
          <a:solidFill>
            <a:srgbClr val="E4B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9" name="不完整圆 28"/>
          <p:cNvSpPr/>
          <p:nvPr/>
        </p:nvSpPr>
        <p:spPr>
          <a:xfrm rot="16200000">
            <a:off x="9458932" y="-2733067"/>
            <a:ext cx="5466135" cy="5466135"/>
          </a:xfrm>
          <a:prstGeom prst="pie">
            <a:avLst>
              <a:gd name="adj1" fmla="val 10800000"/>
              <a:gd name="adj2" fmla="val 16200000"/>
            </a:avLst>
          </a:prstGeom>
          <a:solidFill>
            <a:srgbClr val="333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3" name="矩形 22"/>
          <p:cNvSpPr/>
          <p:nvPr/>
        </p:nvSpPr>
        <p:spPr>
          <a:xfrm rot="5400000">
            <a:off x="3732859" y="3598597"/>
            <a:ext cx="1303838" cy="13583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矩形 24"/>
          <p:cNvSpPr/>
          <p:nvPr/>
        </p:nvSpPr>
        <p:spPr>
          <a:xfrm rot="5400000">
            <a:off x="7163043" y="3590712"/>
            <a:ext cx="1303838" cy="13583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3" name="图片 12" descr="0_warn_1_2019-08-18_04-59-19_number_9">
            <a:extLst>
              <a:ext uri="{FF2B5EF4-FFF2-40B4-BE49-F238E27FC236}">
                <a16:creationId xmlns:a16="http://schemas.microsoft.com/office/drawing/2014/main" id="{E18925EA-0CCD-4A1D-9B38-46483993C7B5}"/>
              </a:ext>
            </a:extLst>
          </p:cNvPr>
          <p:cNvPicPr>
            <a:picLocks noChangeAspect="1"/>
          </p:cNvPicPr>
          <p:nvPr/>
        </p:nvPicPr>
        <p:blipFill>
          <a:blip r:embed="rId3"/>
          <a:stretch>
            <a:fillRect/>
          </a:stretch>
        </p:blipFill>
        <p:spPr>
          <a:xfrm>
            <a:off x="445135" y="806450"/>
            <a:ext cx="3316605" cy="2440305"/>
          </a:xfrm>
          <a:prstGeom prst="rect">
            <a:avLst/>
          </a:prstGeom>
        </p:spPr>
      </p:pic>
      <p:pic>
        <p:nvPicPr>
          <p:cNvPr id="14" name="图片 13" descr="0_warn_1_2019-08-22_04-28-59_number_3">
            <a:extLst>
              <a:ext uri="{FF2B5EF4-FFF2-40B4-BE49-F238E27FC236}">
                <a16:creationId xmlns:a16="http://schemas.microsoft.com/office/drawing/2014/main" id="{F8872684-78A6-43C5-B91A-1AF6AF14DBF6}"/>
              </a:ext>
            </a:extLst>
          </p:cNvPr>
          <p:cNvPicPr>
            <a:picLocks noChangeAspect="1"/>
          </p:cNvPicPr>
          <p:nvPr/>
        </p:nvPicPr>
        <p:blipFill>
          <a:blip r:embed="rId4"/>
          <a:stretch>
            <a:fillRect/>
          </a:stretch>
        </p:blipFill>
        <p:spPr>
          <a:xfrm>
            <a:off x="4069080" y="806450"/>
            <a:ext cx="3686175" cy="2499995"/>
          </a:xfrm>
          <a:prstGeom prst="rect">
            <a:avLst/>
          </a:prstGeom>
        </p:spPr>
      </p:pic>
      <p:pic>
        <p:nvPicPr>
          <p:cNvPr id="15" name="图片 14" descr="2_warn_1_2019-08-16_18-13-16_number_2">
            <a:extLst>
              <a:ext uri="{FF2B5EF4-FFF2-40B4-BE49-F238E27FC236}">
                <a16:creationId xmlns:a16="http://schemas.microsoft.com/office/drawing/2014/main" id="{AA53DE3A-8294-4B76-888B-CCF4BEF52168}"/>
              </a:ext>
            </a:extLst>
          </p:cNvPr>
          <p:cNvPicPr>
            <a:picLocks noChangeAspect="1"/>
          </p:cNvPicPr>
          <p:nvPr/>
        </p:nvPicPr>
        <p:blipFill>
          <a:blip r:embed="rId5"/>
          <a:stretch>
            <a:fillRect/>
          </a:stretch>
        </p:blipFill>
        <p:spPr>
          <a:xfrm>
            <a:off x="399415" y="3535680"/>
            <a:ext cx="3362960" cy="2633980"/>
          </a:xfrm>
          <a:prstGeom prst="rect">
            <a:avLst/>
          </a:prstGeom>
        </p:spPr>
      </p:pic>
      <p:pic>
        <p:nvPicPr>
          <p:cNvPr id="16" name="图片 15" descr="1_warn_1_2019-08-21_10-07-27_number_1">
            <a:extLst>
              <a:ext uri="{FF2B5EF4-FFF2-40B4-BE49-F238E27FC236}">
                <a16:creationId xmlns:a16="http://schemas.microsoft.com/office/drawing/2014/main" id="{80A4A51B-1B00-4EA9-9F84-07D5304A6DB7}"/>
              </a:ext>
            </a:extLst>
          </p:cNvPr>
          <p:cNvPicPr>
            <a:picLocks noChangeAspect="1"/>
          </p:cNvPicPr>
          <p:nvPr/>
        </p:nvPicPr>
        <p:blipFill>
          <a:blip r:embed="rId6"/>
          <a:stretch>
            <a:fillRect/>
          </a:stretch>
        </p:blipFill>
        <p:spPr>
          <a:xfrm>
            <a:off x="4069080" y="3484245"/>
            <a:ext cx="3686175" cy="2736850"/>
          </a:xfrm>
          <a:prstGeom prst="rect">
            <a:avLst/>
          </a:prstGeom>
        </p:spPr>
      </p:pic>
      <p:pic>
        <p:nvPicPr>
          <p:cNvPr id="17" name="图片 16" descr="1_warn_1_2019-08-17_04-36-50_number_1">
            <a:extLst>
              <a:ext uri="{FF2B5EF4-FFF2-40B4-BE49-F238E27FC236}">
                <a16:creationId xmlns:a16="http://schemas.microsoft.com/office/drawing/2014/main" id="{91C03868-82CB-41FE-AEA0-E1EDDD83C2A4}"/>
              </a:ext>
            </a:extLst>
          </p:cNvPr>
          <p:cNvPicPr>
            <a:picLocks noChangeAspect="1"/>
          </p:cNvPicPr>
          <p:nvPr/>
        </p:nvPicPr>
        <p:blipFill>
          <a:blip r:embed="rId7"/>
          <a:stretch>
            <a:fillRect/>
          </a:stretch>
        </p:blipFill>
        <p:spPr>
          <a:xfrm>
            <a:off x="7955915" y="840105"/>
            <a:ext cx="3482340" cy="2466340"/>
          </a:xfrm>
          <a:prstGeom prst="rect">
            <a:avLst/>
          </a:prstGeom>
        </p:spPr>
      </p:pic>
      <p:pic>
        <p:nvPicPr>
          <p:cNvPr id="18" name="图片 17" descr="1_warn_1_2019-08-17_12-11-29_number_4">
            <a:extLst>
              <a:ext uri="{FF2B5EF4-FFF2-40B4-BE49-F238E27FC236}">
                <a16:creationId xmlns:a16="http://schemas.microsoft.com/office/drawing/2014/main" id="{95E7B58D-223C-4670-AAEF-D7F4961B8AB9}"/>
              </a:ext>
            </a:extLst>
          </p:cNvPr>
          <p:cNvPicPr>
            <a:picLocks noChangeAspect="1"/>
          </p:cNvPicPr>
          <p:nvPr/>
        </p:nvPicPr>
        <p:blipFill>
          <a:blip r:embed="rId8"/>
          <a:stretch>
            <a:fillRect/>
          </a:stretch>
        </p:blipFill>
        <p:spPr>
          <a:xfrm>
            <a:off x="7955915" y="3422650"/>
            <a:ext cx="3495040" cy="2860040"/>
          </a:xfrm>
          <a:prstGeom prst="rect">
            <a:avLst/>
          </a:prstGeom>
        </p:spPr>
      </p:pic>
    </p:spTree>
    <p:extLst>
      <p:ext uri="{BB962C8B-B14F-4D97-AF65-F5344CB8AC3E}">
        <p14:creationId xmlns:p14="http://schemas.microsoft.com/office/powerpoint/2010/main" val="2830932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微软雅黑" panose="020B0503020204020204" pitchFamily="34" charset="-122"/>
              <a:ea typeface="微软雅黑" panose="020B0503020204020204" pitchFamily="34" charset="-122"/>
            </a:endParaRPr>
          </a:p>
        </p:txBody>
      </p:sp>
      <p:sp>
        <p:nvSpPr>
          <p:cNvPr id="3" name="箭头: V 形 2"/>
          <p:cNvSpPr/>
          <p:nvPr/>
        </p:nvSpPr>
        <p:spPr>
          <a:xfrm>
            <a:off x="251791" y="333375"/>
            <a:ext cx="357808" cy="408747"/>
          </a:xfrm>
          <a:prstGeom prst="chevron">
            <a:avLst/>
          </a:prstGeom>
          <a:solidFill>
            <a:srgbClr val="E4B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箭头: V 形 3"/>
          <p:cNvSpPr/>
          <p:nvPr/>
        </p:nvSpPr>
        <p:spPr>
          <a:xfrm>
            <a:off x="516835" y="333375"/>
            <a:ext cx="357808" cy="408747"/>
          </a:xfrm>
          <a:prstGeom prst="chevron">
            <a:avLst/>
          </a:prstGeom>
          <a:solidFill>
            <a:srgbClr val="333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007110" y="342265"/>
            <a:ext cx="4859655" cy="398780"/>
          </a:xfrm>
          <a:prstGeom prst="rect">
            <a:avLst/>
          </a:prstGeom>
          <a:noFill/>
        </p:spPr>
        <p:txBody>
          <a:bodyPr wrap="square" rtlCol="0">
            <a:spAutoFit/>
          </a:bodyPr>
          <a:lstStyle/>
          <a:p>
            <a:pPr algn="l"/>
            <a:r>
              <a:rPr lang="zh-CN" altLang="en-US"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实际场景运行效果</a:t>
            </a:r>
            <a:endParaRPr lang="zh-CN"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8" name="不完整圆 27"/>
          <p:cNvSpPr/>
          <p:nvPr/>
        </p:nvSpPr>
        <p:spPr>
          <a:xfrm rot="5400000">
            <a:off x="-2733068" y="4124932"/>
            <a:ext cx="5466135" cy="5466135"/>
          </a:xfrm>
          <a:prstGeom prst="pie">
            <a:avLst>
              <a:gd name="adj1" fmla="val 10800000"/>
              <a:gd name="adj2" fmla="val 16200000"/>
            </a:avLst>
          </a:prstGeom>
          <a:solidFill>
            <a:srgbClr val="E4B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9" name="不完整圆 28"/>
          <p:cNvSpPr/>
          <p:nvPr/>
        </p:nvSpPr>
        <p:spPr>
          <a:xfrm rot="16200000">
            <a:off x="9458932" y="-2733067"/>
            <a:ext cx="5466135" cy="5466135"/>
          </a:xfrm>
          <a:prstGeom prst="pie">
            <a:avLst>
              <a:gd name="adj1" fmla="val 10800000"/>
              <a:gd name="adj2" fmla="val 16200000"/>
            </a:avLst>
          </a:prstGeom>
          <a:solidFill>
            <a:srgbClr val="333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3" name="矩形 22"/>
          <p:cNvSpPr/>
          <p:nvPr/>
        </p:nvSpPr>
        <p:spPr>
          <a:xfrm rot="5400000">
            <a:off x="3732859" y="3598597"/>
            <a:ext cx="1303838" cy="13583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矩形 24"/>
          <p:cNvSpPr/>
          <p:nvPr/>
        </p:nvSpPr>
        <p:spPr>
          <a:xfrm rot="5400000">
            <a:off x="7163043" y="3590712"/>
            <a:ext cx="1303838" cy="13583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4481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0"/>
            <a:ext cx="12192000" cy="6858001"/>
          </a:xfrm>
          <a:prstGeom prst="rect">
            <a:avLst/>
          </a:prstGeom>
          <a:blipFill dpi="0" rotWithShape="1">
            <a:blip r:embed="rId4">
              <a:alphaModFix amt="70000"/>
              <a:extLst>
                <a:ext uri="{28A0092B-C50C-407E-A947-70E740481C1C}">
                  <a14:useLocalDpi xmlns:a14="http://schemas.microsoft.com/office/drawing/2010/main" val="0"/>
                </a:ext>
              </a:extLst>
            </a:blip>
            <a:srcRect/>
            <a:stretch>
              <a:fillRect l="-6223" r="-622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5"/>
          <p:cNvSpPr/>
          <p:nvPr/>
        </p:nvSpPr>
        <p:spPr bwMode="auto">
          <a:xfrm>
            <a:off x="2756357" y="1867359"/>
            <a:ext cx="6682918" cy="614010"/>
          </a:xfrm>
          <a:prstGeom prst="rect">
            <a:avLst/>
          </a:prstGeom>
          <a:solidFill>
            <a:schemeClr val="accent1"/>
          </a:solidFill>
          <a:ln w="12700" cap="flat">
            <a:noFill/>
            <a:prstDash val="solid"/>
            <a:miter lim="800000"/>
          </a:ln>
        </p:spPr>
        <p:txBody>
          <a:bodyPr vert="horz" wrap="square" lIns="109728" tIns="54864" rIns="109728" bIns="54864" numCol="1" anchor="t" anchorCtr="0" compatLnSpc="1"/>
          <a:lstStyle/>
          <a:p>
            <a:endParaRPr lang="zh-CN" altLang="en-US" sz="2615"/>
          </a:p>
        </p:txBody>
      </p:sp>
      <p:sp>
        <p:nvSpPr>
          <p:cNvPr id="10" name="Freeform 5"/>
          <p:cNvSpPr/>
          <p:nvPr/>
        </p:nvSpPr>
        <p:spPr bwMode="auto">
          <a:xfrm>
            <a:off x="2754452" y="3122084"/>
            <a:ext cx="6682918" cy="613410"/>
          </a:xfrm>
          <a:prstGeom prst="rect">
            <a:avLst/>
          </a:prstGeom>
          <a:solidFill>
            <a:schemeClr val="accent1"/>
          </a:solidFill>
          <a:ln w="12700" cap="flat">
            <a:noFill/>
            <a:prstDash val="solid"/>
            <a:miter lim="800000"/>
          </a:ln>
        </p:spPr>
        <p:txBody>
          <a:bodyPr vert="horz" wrap="square" lIns="109728" tIns="54864" rIns="109728" bIns="54864" numCol="1" anchor="t" anchorCtr="0" compatLnSpc="1"/>
          <a:lstStyle/>
          <a:p>
            <a:endParaRPr lang="zh-CN" altLang="en-US" sz="2615"/>
          </a:p>
        </p:txBody>
      </p:sp>
      <p:sp>
        <p:nvSpPr>
          <p:cNvPr id="5" name="TextBox 4"/>
          <p:cNvSpPr txBox="1"/>
          <p:nvPr/>
        </p:nvSpPr>
        <p:spPr>
          <a:xfrm>
            <a:off x="4259427" y="1989700"/>
            <a:ext cx="2973022" cy="294640"/>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r>
              <a:rPr lang="zh-CN" altLang="en-US" sz="1920" dirty="0">
                <a:solidFill>
                  <a:schemeClr val="bg2"/>
                </a:solidFill>
                <a:latin typeface="思源黑体 CN Medium" panose="020B0600000000000000" pitchFamily="34" charset="-122"/>
                <a:ea typeface="思源黑体 CN Medium" panose="020B0600000000000000" pitchFamily="34" charset="-122"/>
              </a:rPr>
              <a:t>课题背景与研究内容</a:t>
            </a:r>
          </a:p>
        </p:txBody>
      </p:sp>
      <p:sp>
        <p:nvSpPr>
          <p:cNvPr id="8" name="TextBox 7"/>
          <p:cNvSpPr txBox="1"/>
          <p:nvPr/>
        </p:nvSpPr>
        <p:spPr>
          <a:xfrm>
            <a:off x="3125484" y="1864707"/>
            <a:ext cx="388206" cy="517701"/>
          </a:xfrm>
          <a:prstGeom prst="flowChartOffpageConnector">
            <a:avLst/>
          </a:prstGeom>
          <a:solidFill>
            <a:schemeClr val="bg2"/>
          </a:solidFill>
        </p:spPr>
        <p:txBody>
          <a:bodyPr wrap="none" lIns="0" tIns="72000" rIns="0" bIns="0" rtlCol="0" anchor="ctr">
            <a:noAutofit/>
          </a:bodyPr>
          <a:lstStyle/>
          <a:p>
            <a:pPr algn="ctr"/>
            <a:r>
              <a:rPr lang="en-US" altLang="zh-CN" sz="2400" dirty="0">
                <a:solidFill>
                  <a:schemeClr val="accent1"/>
                </a:solidFill>
                <a:latin typeface="Agency FB" panose="020B0503020202020204" pitchFamily="34" charset="0"/>
                <a:ea typeface="思源黑体 CN Light" panose="020B0300000000000000" pitchFamily="34" charset="-122"/>
              </a:rPr>
              <a:t>1</a:t>
            </a:r>
            <a:endParaRPr lang="zh-CN" altLang="en-US" sz="2400" dirty="0">
              <a:solidFill>
                <a:schemeClr val="accent1"/>
              </a:solidFill>
              <a:latin typeface="Agency FB" panose="020B0503020202020204" pitchFamily="34" charset="0"/>
              <a:ea typeface="思源黑体 CN Light" panose="020B0300000000000000" pitchFamily="34" charset="-122"/>
            </a:endParaRPr>
          </a:p>
        </p:txBody>
      </p:sp>
      <p:sp>
        <p:nvSpPr>
          <p:cNvPr id="9" name="TextBox 8"/>
          <p:cNvSpPr txBox="1"/>
          <p:nvPr/>
        </p:nvSpPr>
        <p:spPr>
          <a:xfrm>
            <a:off x="4257521" y="3238028"/>
            <a:ext cx="3070615" cy="294640"/>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r>
              <a:rPr lang="zh-CN" altLang="en-US" sz="1920" dirty="0">
                <a:solidFill>
                  <a:schemeClr val="bg2"/>
                </a:solidFill>
                <a:latin typeface="思源黑体 CN Medium" panose="020B0600000000000000" pitchFamily="34" charset="-122"/>
                <a:ea typeface="思源黑体 CN Medium" panose="020B0600000000000000" pitchFamily="34" charset="-122"/>
              </a:rPr>
              <a:t>关键技术</a:t>
            </a:r>
          </a:p>
        </p:txBody>
      </p:sp>
      <p:sp>
        <p:nvSpPr>
          <p:cNvPr id="12" name="TextBox 11"/>
          <p:cNvSpPr txBox="1"/>
          <p:nvPr/>
        </p:nvSpPr>
        <p:spPr>
          <a:xfrm>
            <a:off x="3123579" y="3113035"/>
            <a:ext cx="388206" cy="517701"/>
          </a:xfrm>
          <a:prstGeom prst="flowChartOffpageConnector">
            <a:avLst/>
          </a:prstGeom>
          <a:solidFill>
            <a:schemeClr val="bg2"/>
          </a:solidFill>
        </p:spPr>
        <p:txBody>
          <a:bodyPr wrap="none" lIns="0" tIns="72000" rIns="0" bIns="0" rtlCol="0" anchor="ctr">
            <a:noAutofit/>
          </a:bodyPr>
          <a:lstStyle/>
          <a:p>
            <a:pPr algn="ctr"/>
            <a:r>
              <a:rPr lang="en-US" altLang="zh-CN" sz="2400" dirty="0">
                <a:solidFill>
                  <a:schemeClr val="accent1"/>
                </a:solidFill>
                <a:latin typeface="Agency FB" panose="020B0503020202020204" pitchFamily="34" charset="0"/>
                <a:ea typeface="思源黑体 CN Light" panose="020B0300000000000000" pitchFamily="34" charset="-122"/>
              </a:rPr>
              <a:t>2</a:t>
            </a:r>
            <a:endParaRPr lang="zh-CN" altLang="en-US" sz="2400" dirty="0">
              <a:solidFill>
                <a:schemeClr val="accent1"/>
              </a:solidFill>
              <a:latin typeface="Agency FB" panose="020B0503020202020204" pitchFamily="34" charset="0"/>
              <a:ea typeface="思源黑体 CN Light" panose="020B0300000000000000" pitchFamily="34" charset="-122"/>
            </a:endParaRPr>
          </a:p>
        </p:txBody>
      </p:sp>
      <p:sp>
        <p:nvSpPr>
          <p:cNvPr id="17" name="TextBox 16"/>
          <p:cNvSpPr txBox="1"/>
          <p:nvPr/>
        </p:nvSpPr>
        <p:spPr>
          <a:xfrm>
            <a:off x="4259425" y="5722068"/>
            <a:ext cx="3013589" cy="294640"/>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r>
              <a:rPr lang="zh-CN" altLang="en-US" sz="1920" dirty="0">
                <a:solidFill>
                  <a:schemeClr val="bg2"/>
                </a:solidFill>
                <a:latin typeface="思源黑体 CN Medium" panose="020B0600000000000000" pitchFamily="34" charset="-122"/>
                <a:ea typeface="思源黑体 CN Medium" panose="020B0600000000000000" pitchFamily="34" charset="-122"/>
                <a:sym typeface="+mn-ea"/>
              </a:rPr>
              <a:t>工作成果</a:t>
            </a:r>
            <a:endParaRPr lang="zh-CN" altLang="en-US" sz="1920" dirty="0">
              <a:solidFill>
                <a:schemeClr val="bg2"/>
              </a:solidFill>
              <a:latin typeface="思源黑体 CN Medium" panose="020B0600000000000000" pitchFamily="34" charset="-122"/>
              <a:ea typeface="思源黑体 CN Medium" panose="020B0600000000000000" pitchFamily="34" charset="-122"/>
            </a:endParaRPr>
          </a:p>
        </p:txBody>
      </p:sp>
      <p:sp>
        <p:nvSpPr>
          <p:cNvPr id="3" name="TextBox 2"/>
          <p:cNvSpPr txBox="1"/>
          <p:nvPr/>
        </p:nvSpPr>
        <p:spPr>
          <a:xfrm>
            <a:off x="3694430" y="684530"/>
            <a:ext cx="2900680" cy="749935"/>
          </a:xfrm>
          <a:prstGeom prst="rect">
            <a:avLst/>
          </a:prstGeom>
          <a:noFill/>
        </p:spPr>
        <p:txBody>
          <a:bodyPr wrap="square" lIns="134729" tIns="67363" rIns="134729" bIns="67363" rtlCol="0">
            <a:spAutoFit/>
          </a:bodyPr>
          <a:lstStyle/>
          <a:p>
            <a:r>
              <a:rPr lang="en-US" altLang="zh-CN" sz="4000" dirty="0">
                <a:solidFill>
                  <a:schemeClr val="accent1"/>
                </a:solidFill>
                <a:latin typeface="Agency FB" panose="020B0503020202020204" pitchFamily="34" charset="0"/>
                <a:ea typeface="思源黑体 CN Light" panose="020B0300000000000000" pitchFamily="34" charset="-122"/>
              </a:rPr>
              <a:t>CONTENTS</a:t>
            </a:r>
            <a:endParaRPr lang="zh-CN" altLang="en-US" sz="4000" dirty="0">
              <a:solidFill>
                <a:schemeClr val="accent1"/>
              </a:solidFill>
              <a:latin typeface="Agency FB" panose="020B0503020202020204" pitchFamily="34" charset="0"/>
              <a:ea typeface="思源黑体 CN Light" panose="020B0300000000000000" pitchFamily="34" charset="-122"/>
            </a:endParaRPr>
          </a:p>
        </p:txBody>
      </p:sp>
      <p:sp>
        <p:nvSpPr>
          <p:cNvPr id="4" name="TextBox 3"/>
          <p:cNvSpPr txBox="1"/>
          <p:nvPr/>
        </p:nvSpPr>
        <p:spPr>
          <a:xfrm>
            <a:off x="6283094" y="736374"/>
            <a:ext cx="1240636" cy="690039"/>
          </a:xfrm>
          <a:prstGeom prst="rect">
            <a:avLst/>
          </a:prstGeom>
          <a:noFill/>
        </p:spPr>
        <p:txBody>
          <a:bodyPr wrap="square" lIns="134729" tIns="67363" rIns="134729" bIns="67363" rtlCol="0">
            <a:spAutoFit/>
          </a:bodyPr>
          <a:lstStyle/>
          <a:p>
            <a:r>
              <a:rPr lang="zh-CN" altLang="en-US" sz="3600" dirty="0">
                <a:solidFill>
                  <a:schemeClr val="accent1"/>
                </a:solidFill>
                <a:latin typeface="思源黑体 CN Normal" panose="020B0400000000000000" pitchFamily="34" charset="-122"/>
                <a:ea typeface="思源黑体 CN Normal" panose="020B0400000000000000" pitchFamily="34" charset="-122"/>
              </a:rPr>
              <a:t>目录</a:t>
            </a:r>
          </a:p>
        </p:txBody>
      </p:sp>
      <p:sp>
        <p:nvSpPr>
          <p:cNvPr id="29" name="Freeform 87"/>
          <p:cNvSpPr>
            <a:spLocks noEditPoints="1"/>
          </p:cNvSpPr>
          <p:nvPr/>
        </p:nvSpPr>
        <p:spPr bwMode="auto">
          <a:xfrm>
            <a:off x="8717871" y="3283388"/>
            <a:ext cx="279114" cy="312946"/>
          </a:xfrm>
          <a:custGeom>
            <a:avLst/>
            <a:gdLst>
              <a:gd name="T0" fmla="*/ 97 w 132"/>
              <a:gd name="T1" fmla="*/ 107 h 148"/>
              <a:gd name="T2" fmla="*/ 19 w 132"/>
              <a:gd name="T3" fmla="*/ 98 h 148"/>
              <a:gd name="T4" fmla="*/ 29 w 132"/>
              <a:gd name="T5" fmla="*/ 19 h 148"/>
              <a:gd name="T6" fmla="*/ 107 w 132"/>
              <a:gd name="T7" fmla="*/ 29 h 148"/>
              <a:gd name="T8" fmla="*/ 97 w 132"/>
              <a:gd name="T9" fmla="*/ 107 h 148"/>
              <a:gd name="T10" fmla="*/ 97 w 132"/>
              <a:gd name="T11" fmla="*/ 36 h 148"/>
              <a:gd name="T12" fmla="*/ 36 w 132"/>
              <a:gd name="T13" fmla="*/ 29 h 148"/>
              <a:gd name="T14" fmla="*/ 29 w 132"/>
              <a:gd name="T15" fmla="*/ 90 h 148"/>
              <a:gd name="T16" fmla="*/ 90 w 132"/>
              <a:gd name="T17" fmla="*/ 98 h 148"/>
              <a:gd name="T18" fmla="*/ 97 w 132"/>
              <a:gd name="T19" fmla="*/ 36 h 148"/>
              <a:gd name="T20" fmla="*/ 97 w 132"/>
              <a:gd name="T21" fmla="*/ 111 h 148"/>
              <a:gd name="T22" fmla="*/ 101 w 132"/>
              <a:gd name="T23" fmla="*/ 108 h 148"/>
              <a:gd name="T24" fmla="*/ 110 w 132"/>
              <a:gd name="T25" fmla="*/ 109 h 148"/>
              <a:gd name="T26" fmla="*/ 119 w 132"/>
              <a:gd name="T27" fmla="*/ 121 h 148"/>
              <a:gd name="T28" fmla="*/ 106 w 132"/>
              <a:gd name="T29" fmla="*/ 132 h 148"/>
              <a:gd name="T30" fmla="*/ 96 w 132"/>
              <a:gd name="T31" fmla="*/ 120 h 148"/>
              <a:gd name="T32" fmla="*/ 97 w 132"/>
              <a:gd name="T33" fmla="*/ 111 h 148"/>
              <a:gd name="T34" fmla="*/ 128 w 132"/>
              <a:gd name="T35" fmla="*/ 143 h 148"/>
              <a:gd name="T36" fmla="*/ 125 w 132"/>
              <a:gd name="T37" fmla="*/ 146 h 148"/>
              <a:gd name="T38" fmla="*/ 116 w 132"/>
              <a:gd name="T39" fmla="*/ 145 h 148"/>
              <a:gd name="T40" fmla="*/ 110 w 132"/>
              <a:gd name="T41" fmla="*/ 137 h 148"/>
              <a:gd name="T42" fmla="*/ 123 w 132"/>
              <a:gd name="T43" fmla="*/ 126 h 148"/>
              <a:gd name="T44" fmla="*/ 130 w 132"/>
              <a:gd name="T45" fmla="*/ 134 h 148"/>
              <a:gd name="T46" fmla="*/ 128 w 132"/>
              <a:gd name="T47" fmla="*/ 143 h 148"/>
              <a:gd name="T48" fmla="*/ 92 w 132"/>
              <a:gd name="T49" fmla="*/ 50 h 148"/>
              <a:gd name="T50" fmla="*/ 91 w 132"/>
              <a:gd name="T51" fmla="*/ 50 h 148"/>
              <a:gd name="T52" fmla="*/ 87 w 132"/>
              <a:gd name="T53" fmla="*/ 48 h 148"/>
              <a:gd name="T54" fmla="*/ 77 w 132"/>
              <a:gd name="T55" fmla="*/ 37 h 148"/>
              <a:gd name="T56" fmla="*/ 67 w 132"/>
              <a:gd name="T57" fmla="*/ 36 h 148"/>
              <a:gd name="T58" fmla="*/ 65 w 132"/>
              <a:gd name="T59" fmla="*/ 36 h 148"/>
              <a:gd name="T60" fmla="*/ 65 w 132"/>
              <a:gd name="T61" fmla="*/ 36 h 148"/>
              <a:gd name="T62" fmla="*/ 65 w 132"/>
              <a:gd name="T63" fmla="*/ 36 h 148"/>
              <a:gd name="T64" fmla="*/ 61 w 132"/>
              <a:gd name="T65" fmla="*/ 33 h 148"/>
              <a:gd name="T66" fmla="*/ 64 w 132"/>
              <a:gd name="T67" fmla="*/ 29 h 148"/>
              <a:gd name="T68" fmla="*/ 66 w 132"/>
              <a:gd name="T69" fmla="*/ 28 h 148"/>
              <a:gd name="T70" fmla="*/ 79 w 132"/>
              <a:gd name="T71" fmla="*/ 30 h 148"/>
              <a:gd name="T72" fmla="*/ 94 w 132"/>
              <a:gd name="T73" fmla="*/ 45 h 148"/>
              <a:gd name="T74" fmla="*/ 92 w 132"/>
              <a:gd name="T75" fmla="*/ 50 h 148"/>
              <a:gd name="T76" fmla="*/ 89 w 132"/>
              <a:gd name="T77" fmla="*/ 58 h 148"/>
              <a:gd name="T78" fmla="*/ 92 w 132"/>
              <a:gd name="T79" fmla="*/ 53 h 148"/>
              <a:gd name="T80" fmla="*/ 96 w 132"/>
              <a:gd name="T81" fmla="*/ 57 h 148"/>
              <a:gd name="T82" fmla="*/ 93 w 132"/>
              <a:gd name="T83" fmla="*/ 61 h 148"/>
              <a:gd name="T84" fmla="*/ 89 w 132"/>
              <a:gd name="T85" fmla="*/ 5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 h="148">
                <a:moveTo>
                  <a:pt x="97" y="107"/>
                </a:moveTo>
                <a:cubicBezTo>
                  <a:pt x="73" y="126"/>
                  <a:pt x="38" y="122"/>
                  <a:pt x="19" y="98"/>
                </a:cubicBezTo>
                <a:cubicBezTo>
                  <a:pt x="0" y="73"/>
                  <a:pt x="4" y="38"/>
                  <a:pt x="29" y="19"/>
                </a:cubicBezTo>
                <a:cubicBezTo>
                  <a:pt x="53" y="0"/>
                  <a:pt x="88" y="5"/>
                  <a:pt x="107" y="29"/>
                </a:cubicBezTo>
                <a:cubicBezTo>
                  <a:pt x="126" y="53"/>
                  <a:pt x="122" y="88"/>
                  <a:pt x="97" y="107"/>
                </a:cubicBezTo>
                <a:close/>
                <a:moveTo>
                  <a:pt x="97" y="36"/>
                </a:moveTo>
                <a:cubicBezTo>
                  <a:pt x="83" y="17"/>
                  <a:pt x="55" y="14"/>
                  <a:pt x="36" y="29"/>
                </a:cubicBezTo>
                <a:cubicBezTo>
                  <a:pt x="17" y="44"/>
                  <a:pt x="14" y="71"/>
                  <a:pt x="29" y="90"/>
                </a:cubicBezTo>
                <a:cubicBezTo>
                  <a:pt x="43" y="109"/>
                  <a:pt x="71" y="112"/>
                  <a:pt x="90" y="98"/>
                </a:cubicBezTo>
                <a:cubicBezTo>
                  <a:pt x="109" y="83"/>
                  <a:pt x="112" y="55"/>
                  <a:pt x="97" y="36"/>
                </a:cubicBezTo>
                <a:close/>
                <a:moveTo>
                  <a:pt x="97" y="111"/>
                </a:moveTo>
                <a:cubicBezTo>
                  <a:pt x="101" y="108"/>
                  <a:pt x="101" y="108"/>
                  <a:pt x="101" y="108"/>
                </a:cubicBezTo>
                <a:cubicBezTo>
                  <a:pt x="104" y="106"/>
                  <a:pt x="108" y="106"/>
                  <a:pt x="110" y="109"/>
                </a:cubicBezTo>
                <a:cubicBezTo>
                  <a:pt x="119" y="121"/>
                  <a:pt x="119" y="121"/>
                  <a:pt x="119" y="121"/>
                </a:cubicBezTo>
                <a:cubicBezTo>
                  <a:pt x="106" y="132"/>
                  <a:pt x="106" y="132"/>
                  <a:pt x="106" y="132"/>
                </a:cubicBezTo>
                <a:cubicBezTo>
                  <a:pt x="96" y="120"/>
                  <a:pt x="96" y="120"/>
                  <a:pt x="96" y="120"/>
                </a:cubicBezTo>
                <a:cubicBezTo>
                  <a:pt x="94" y="117"/>
                  <a:pt x="95" y="113"/>
                  <a:pt x="97" y="111"/>
                </a:cubicBezTo>
                <a:close/>
                <a:moveTo>
                  <a:pt x="128" y="143"/>
                </a:moveTo>
                <a:cubicBezTo>
                  <a:pt x="125" y="146"/>
                  <a:pt x="125" y="146"/>
                  <a:pt x="125" y="146"/>
                </a:cubicBezTo>
                <a:cubicBezTo>
                  <a:pt x="122" y="148"/>
                  <a:pt x="118" y="148"/>
                  <a:pt x="116" y="145"/>
                </a:cubicBezTo>
                <a:cubicBezTo>
                  <a:pt x="110" y="137"/>
                  <a:pt x="110" y="137"/>
                  <a:pt x="110" y="137"/>
                </a:cubicBezTo>
                <a:cubicBezTo>
                  <a:pt x="123" y="126"/>
                  <a:pt x="123" y="126"/>
                  <a:pt x="123" y="126"/>
                </a:cubicBezTo>
                <a:cubicBezTo>
                  <a:pt x="130" y="134"/>
                  <a:pt x="130" y="134"/>
                  <a:pt x="130" y="134"/>
                </a:cubicBezTo>
                <a:cubicBezTo>
                  <a:pt x="132" y="137"/>
                  <a:pt x="131" y="141"/>
                  <a:pt x="128" y="143"/>
                </a:cubicBezTo>
                <a:close/>
                <a:moveTo>
                  <a:pt x="92" y="50"/>
                </a:moveTo>
                <a:cubicBezTo>
                  <a:pt x="91" y="50"/>
                  <a:pt x="91" y="50"/>
                  <a:pt x="91" y="50"/>
                </a:cubicBezTo>
                <a:cubicBezTo>
                  <a:pt x="89" y="50"/>
                  <a:pt x="88" y="49"/>
                  <a:pt x="87" y="48"/>
                </a:cubicBezTo>
                <a:cubicBezTo>
                  <a:pt x="84" y="41"/>
                  <a:pt x="81" y="38"/>
                  <a:pt x="77" y="37"/>
                </a:cubicBezTo>
                <a:cubicBezTo>
                  <a:pt x="73" y="35"/>
                  <a:pt x="69" y="35"/>
                  <a:pt x="67" y="36"/>
                </a:cubicBezTo>
                <a:cubicBezTo>
                  <a:pt x="66" y="36"/>
                  <a:pt x="66" y="36"/>
                  <a:pt x="65" y="36"/>
                </a:cubicBezTo>
                <a:cubicBezTo>
                  <a:pt x="65" y="36"/>
                  <a:pt x="65" y="36"/>
                  <a:pt x="65" y="36"/>
                </a:cubicBezTo>
                <a:cubicBezTo>
                  <a:pt x="65" y="36"/>
                  <a:pt x="65" y="36"/>
                  <a:pt x="65" y="36"/>
                </a:cubicBezTo>
                <a:cubicBezTo>
                  <a:pt x="63" y="36"/>
                  <a:pt x="61" y="35"/>
                  <a:pt x="61" y="33"/>
                </a:cubicBezTo>
                <a:cubicBezTo>
                  <a:pt x="60" y="31"/>
                  <a:pt x="62" y="29"/>
                  <a:pt x="64" y="29"/>
                </a:cubicBezTo>
                <a:cubicBezTo>
                  <a:pt x="64" y="29"/>
                  <a:pt x="65" y="28"/>
                  <a:pt x="66" y="28"/>
                </a:cubicBezTo>
                <a:cubicBezTo>
                  <a:pt x="69" y="28"/>
                  <a:pt x="74" y="28"/>
                  <a:pt x="79" y="30"/>
                </a:cubicBezTo>
                <a:cubicBezTo>
                  <a:pt x="85" y="32"/>
                  <a:pt x="90" y="37"/>
                  <a:pt x="94" y="45"/>
                </a:cubicBezTo>
                <a:cubicBezTo>
                  <a:pt x="95" y="47"/>
                  <a:pt x="94" y="49"/>
                  <a:pt x="92" y="50"/>
                </a:cubicBezTo>
                <a:close/>
                <a:moveTo>
                  <a:pt x="89" y="58"/>
                </a:moveTo>
                <a:cubicBezTo>
                  <a:pt x="88" y="55"/>
                  <a:pt x="90" y="54"/>
                  <a:pt x="92" y="53"/>
                </a:cubicBezTo>
                <a:cubicBezTo>
                  <a:pt x="94" y="53"/>
                  <a:pt x="96" y="55"/>
                  <a:pt x="96" y="57"/>
                </a:cubicBezTo>
                <a:cubicBezTo>
                  <a:pt x="97" y="59"/>
                  <a:pt x="95" y="61"/>
                  <a:pt x="93" y="61"/>
                </a:cubicBezTo>
                <a:cubicBezTo>
                  <a:pt x="91" y="61"/>
                  <a:pt x="89" y="60"/>
                  <a:pt x="89" y="5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Freeform 91"/>
          <p:cNvSpPr>
            <a:spLocks noEditPoints="1"/>
          </p:cNvSpPr>
          <p:nvPr/>
        </p:nvSpPr>
        <p:spPr bwMode="auto">
          <a:xfrm>
            <a:off x="8758934" y="2054375"/>
            <a:ext cx="277000" cy="279114"/>
          </a:xfrm>
          <a:custGeom>
            <a:avLst/>
            <a:gdLst>
              <a:gd name="T0" fmla="*/ 125 w 131"/>
              <a:gd name="T1" fmla="*/ 73 h 132"/>
              <a:gd name="T2" fmla="*/ 82 w 131"/>
              <a:gd name="T3" fmla="*/ 91 h 132"/>
              <a:gd name="T4" fmla="*/ 81 w 131"/>
              <a:gd name="T5" fmla="*/ 93 h 132"/>
              <a:gd name="T6" fmla="*/ 101 w 131"/>
              <a:gd name="T7" fmla="*/ 107 h 132"/>
              <a:gd name="T8" fmla="*/ 129 w 131"/>
              <a:gd name="T9" fmla="*/ 61 h 132"/>
              <a:gd name="T10" fmla="*/ 110 w 131"/>
              <a:gd name="T11" fmla="*/ 53 h 132"/>
              <a:gd name="T12" fmla="*/ 127 w 131"/>
              <a:gd name="T13" fmla="*/ 71 h 132"/>
              <a:gd name="T14" fmla="*/ 129 w 131"/>
              <a:gd name="T15" fmla="*/ 61 h 132"/>
              <a:gd name="T16" fmla="*/ 24 w 131"/>
              <a:gd name="T17" fmla="*/ 30 h 132"/>
              <a:gd name="T18" fmla="*/ 24 w 131"/>
              <a:gd name="T19" fmla="*/ 38 h 132"/>
              <a:gd name="T20" fmla="*/ 97 w 131"/>
              <a:gd name="T21" fmla="*/ 34 h 132"/>
              <a:gd name="T22" fmla="*/ 97 w 131"/>
              <a:gd name="T23" fmla="*/ 51 h 132"/>
              <a:gd name="T24" fmla="*/ 24 w 131"/>
              <a:gd name="T25" fmla="*/ 47 h 132"/>
              <a:gd name="T26" fmla="*/ 24 w 131"/>
              <a:gd name="T27" fmla="*/ 55 h 132"/>
              <a:gd name="T28" fmla="*/ 97 w 131"/>
              <a:gd name="T29" fmla="*/ 51 h 132"/>
              <a:gd name="T30" fmla="*/ 24 w 131"/>
              <a:gd name="T31" fmla="*/ 64 h 132"/>
              <a:gd name="T32" fmla="*/ 24 w 131"/>
              <a:gd name="T33" fmla="*/ 72 h 132"/>
              <a:gd name="T34" fmla="*/ 79 w 131"/>
              <a:gd name="T35" fmla="*/ 68 h 132"/>
              <a:gd name="T36" fmla="*/ 75 w 131"/>
              <a:gd name="T37" fmla="*/ 81 h 132"/>
              <a:gd name="T38" fmla="*/ 20 w 131"/>
              <a:gd name="T39" fmla="*/ 85 h 132"/>
              <a:gd name="T40" fmla="*/ 75 w 131"/>
              <a:gd name="T41" fmla="*/ 89 h 132"/>
              <a:gd name="T42" fmla="*/ 75 w 131"/>
              <a:gd name="T43" fmla="*/ 81 h 132"/>
              <a:gd name="T44" fmla="*/ 95 w 131"/>
              <a:gd name="T45" fmla="*/ 124 h 132"/>
              <a:gd name="T46" fmla="*/ 69 w 131"/>
              <a:gd name="T47" fmla="*/ 119 h 132"/>
              <a:gd name="T48" fmla="*/ 8 w 131"/>
              <a:gd name="T49" fmla="*/ 98 h 132"/>
              <a:gd name="T50" fmla="*/ 21 w 131"/>
              <a:gd name="T51" fmla="*/ 8 h 132"/>
              <a:gd name="T52" fmla="*/ 108 w 131"/>
              <a:gd name="T53" fmla="*/ 21 h 132"/>
              <a:gd name="T54" fmla="*/ 113 w 131"/>
              <a:gd name="T55" fmla="*/ 49 h 132"/>
              <a:gd name="T56" fmla="*/ 116 w 131"/>
              <a:gd name="T57" fmla="*/ 21 h 132"/>
              <a:gd name="T58" fmla="*/ 21 w 131"/>
              <a:gd name="T59" fmla="*/ 0 h 132"/>
              <a:gd name="T60" fmla="*/ 0 w 131"/>
              <a:gd name="T61" fmla="*/ 102 h 132"/>
              <a:gd name="T62" fmla="*/ 0 w 131"/>
              <a:gd name="T63" fmla="*/ 103 h 132"/>
              <a:gd name="T64" fmla="*/ 1 w 131"/>
              <a:gd name="T65" fmla="*/ 104 h 132"/>
              <a:gd name="T66" fmla="*/ 2 w 131"/>
              <a:gd name="T67" fmla="*/ 105 h 132"/>
              <a:gd name="T68" fmla="*/ 63 w 131"/>
              <a:gd name="T69" fmla="*/ 132 h 132"/>
              <a:gd name="T70" fmla="*/ 65 w 131"/>
              <a:gd name="T71" fmla="*/ 132 h 132"/>
              <a:gd name="T72" fmla="*/ 95 w 131"/>
              <a:gd name="T73" fmla="*/ 132 h 132"/>
              <a:gd name="T74" fmla="*/ 116 w 131"/>
              <a:gd name="T75" fmla="*/ 89 h 132"/>
              <a:gd name="T76" fmla="*/ 108 w 131"/>
              <a:gd name="T77" fmla="*/ 11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1" h="132">
                <a:moveTo>
                  <a:pt x="106" y="59"/>
                </a:moveTo>
                <a:cubicBezTo>
                  <a:pt x="125" y="73"/>
                  <a:pt x="125" y="73"/>
                  <a:pt x="125" y="73"/>
                </a:cubicBezTo>
                <a:cubicBezTo>
                  <a:pt x="102" y="105"/>
                  <a:pt x="102" y="105"/>
                  <a:pt x="102" y="105"/>
                </a:cubicBezTo>
                <a:cubicBezTo>
                  <a:pt x="82" y="91"/>
                  <a:pt x="82" y="91"/>
                  <a:pt x="82" y="91"/>
                </a:cubicBezTo>
                <a:lnTo>
                  <a:pt x="106" y="59"/>
                </a:lnTo>
                <a:close/>
                <a:moveTo>
                  <a:pt x="81" y="93"/>
                </a:moveTo>
                <a:cubicBezTo>
                  <a:pt x="82" y="112"/>
                  <a:pt x="82" y="112"/>
                  <a:pt x="82" y="112"/>
                </a:cubicBezTo>
                <a:cubicBezTo>
                  <a:pt x="101" y="107"/>
                  <a:pt x="101" y="107"/>
                  <a:pt x="101" y="107"/>
                </a:cubicBezTo>
                <a:lnTo>
                  <a:pt x="81" y="93"/>
                </a:lnTo>
                <a:close/>
                <a:moveTo>
                  <a:pt x="129" y="61"/>
                </a:moveTo>
                <a:cubicBezTo>
                  <a:pt x="116" y="52"/>
                  <a:pt x="116" y="52"/>
                  <a:pt x="116" y="52"/>
                </a:cubicBezTo>
                <a:cubicBezTo>
                  <a:pt x="114" y="50"/>
                  <a:pt x="111" y="51"/>
                  <a:pt x="110" y="53"/>
                </a:cubicBezTo>
                <a:cubicBezTo>
                  <a:pt x="110" y="53"/>
                  <a:pt x="107" y="57"/>
                  <a:pt x="107" y="57"/>
                </a:cubicBezTo>
                <a:cubicBezTo>
                  <a:pt x="127" y="71"/>
                  <a:pt x="127" y="71"/>
                  <a:pt x="127" y="71"/>
                </a:cubicBezTo>
                <a:cubicBezTo>
                  <a:pt x="127" y="71"/>
                  <a:pt x="129" y="67"/>
                  <a:pt x="130" y="67"/>
                </a:cubicBezTo>
                <a:cubicBezTo>
                  <a:pt x="131" y="65"/>
                  <a:pt x="131" y="62"/>
                  <a:pt x="129" y="61"/>
                </a:cubicBezTo>
                <a:close/>
                <a:moveTo>
                  <a:pt x="93" y="30"/>
                </a:moveTo>
                <a:cubicBezTo>
                  <a:pt x="24" y="30"/>
                  <a:pt x="24" y="30"/>
                  <a:pt x="24" y="30"/>
                </a:cubicBezTo>
                <a:cubicBezTo>
                  <a:pt x="22" y="30"/>
                  <a:pt x="20" y="32"/>
                  <a:pt x="20" y="34"/>
                </a:cubicBezTo>
                <a:cubicBezTo>
                  <a:pt x="20" y="37"/>
                  <a:pt x="22" y="38"/>
                  <a:pt x="24" y="38"/>
                </a:cubicBezTo>
                <a:cubicBezTo>
                  <a:pt x="93" y="38"/>
                  <a:pt x="93" y="38"/>
                  <a:pt x="93" y="38"/>
                </a:cubicBezTo>
                <a:cubicBezTo>
                  <a:pt x="95" y="38"/>
                  <a:pt x="97" y="37"/>
                  <a:pt x="97" y="34"/>
                </a:cubicBezTo>
                <a:cubicBezTo>
                  <a:pt x="97" y="32"/>
                  <a:pt x="95" y="30"/>
                  <a:pt x="93" y="30"/>
                </a:cubicBezTo>
                <a:close/>
                <a:moveTo>
                  <a:pt x="97" y="51"/>
                </a:moveTo>
                <a:cubicBezTo>
                  <a:pt x="97" y="49"/>
                  <a:pt x="95" y="47"/>
                  <a:pt x="93" y="47"/>
                </a:cubicBezTo>
                <a:cubicBezTo>
                  <a:pt x="24" y="47"/>
                  <a:pt x="24" y="47"/>
                  <a:pt x="24" y="47"/>
                </a:cubicBezTo>
                <a:cubicBezTo>
                  <a:pt x="22" y="47"/>
                  <a:pt x="20" y="49"/>
                  <a:pt x="20" y="51"/>
                </a:cubicBezTo>
                <a:cubicBezTo>
                  <a:pt x="20" y="53"/>
                  <a:pt x="22" y="55"/>
                  <a:pt x="24" y="55"/>
                </a:cubicBezTo>
                <a:cubicBezTo>
                  <a:pt x="93" y="55"/>
                  <a:pt x="93" y="55"/>
                  <a:pt x="93" y="55"/>
                </a:cubicBezTo>
                <a:cubicBezTo>
                  <a:pt x="95" y="55"/>
                  <a:pt x="97" y="53"/>
                  <a:pt x="97" y="51"/>
                </a:cubicBezTo>
                <a:close/>
                <a:moveTo>
                  <a:pt x="75" y="64"/>
                </a:moveTo>
                <a:cubicBezTo>
                  <a:pt x="24" y="64"/>
                  <a:pt x="24" y="64"/>
                  <a:pt x="24" y="64"/>
                </a:cubicBezTo>
                <a:cubicBezTo>
                  <a:pt x="22" y="64"/>
                  <a:pt x="20" y="66"/>
                  <a:pt x="20" y="68"/>
                </a:cubicBezTo>
                <a:cubicBezTo>
                  <a:pt x="20" y="70"/>
                  <a:pt x="22" y="72"/>
                  <a:pt x="24" y="72"/>
                </a:cubicBezTo>
                <a:cubicBezTo>
                  <a:pt x="75" y="72"/>
                  <a:pt x="75" y="72"/>
                  <a:pt x="75" y="72"/>
                </a:cubicBezTo>
                <a:cubicBezTo>
                  <a:pt x="77" y="72"/>
                  <a:pt x="79" y="70"/>
                  <a:pt x="79" y="68"/>
                </a:cubicBezTo>
                <a:cubicBezTo>
                  <a:pt x="79" y="66"/>
                  <a:pt x="77" y="64"/>
                  <a:pt x="75" y="64"/>
                </a:cubicBezTo>
                <a:close/>
                <a:moveTo>
                  <a:pt x="75" y="81"/>
                </a:moveTo>
                <a:cubicBezTo>
                  <a:pt x="24" y="81"/>
                  <a:pt x="24" y="81"/>
                  <a:pt x="24" y="81"/>
                </a:cubicBezTo>
                <a:cubicBezTo>
                  <a:pt x="22" y="81"/>
                  <a:pt x="20" y="83"/>
                  <a:pt x="20" y="85"/>
                </a:cubicBezTo>
                <a:cubicBezTo>
                  <a:pt x="20" y="87"/>
                  <a:pt x="22" y="89"/>
                  <a:pt x="24" y="89"/>
                </a:cubicBezTo>
                <a:cubicBezTo>
                  <a:pt x="75" y="89"/>
                  <a:pt x="75" y="89"/>
                  <a:pt x="75" y="89"/>
                </a:cubicBezTo>
                <a:cubicBezTo>
                  <a:pt x="77" y="89"/>
                  <a:pt x="79" y="87"/>
                  <a:pt x="79" y="85"/>
                </a:cubicBezTo>
                <a:cubicBezTo>
                  <a:pt x="79" y="83"/>
                  <a:pt x="77" y="81"/>
                  <a:pt x="75" y="81"/>
                </a:cubicBezTo>
                <a:close/>
                <a:moveTo>
                  <a:pt x="108" y="111"/>
                </a:moveTo>
                <a:cubicBezTo>
                  <a:pt x="108" y="119"/>
                  <a:pt x="103" y="124"/>
                  <a:pt x="95" y="124"/>
                </a:cubicBezTo>
                <a:cubicBezTo>
                  <a:pt x="69" y="124"/>
                  <a:pt x="69" y="124"/>
                  <a:pt x="69" y="124"/>
                </a:cubicBezTo>
                <a:cubicBezTo>
                  <a:pt x="69" y="119"/>
                  <a:pt x="69" y="119"/>
                  <a:pt x="69" y="119"/>
                </a:cubicBezTo>
                <a:cubicBezTo>
                  <a:pt x="69" y="107"/>
                  <a:pt x="59" y="98"/>
                  <a:pt x="48" y="98"/>
                </a:cubicBezTo>
                <a:cubicBezTo>
                  <a:pt x="8" y="98"/>
                  <a:pt x="8" y="98"/>
                  <a:pt x="8" y="98"/>
                </a:cubicBezTo>
                <a:cubicBezTo>
                  <a:pt x="8" y="21"/>
                  <a:pt x="8" y="21"/>
                  <a:pt x="8" y="21"/>
                </a:cubicBezTo>
                <a:cubicBezTo>
                  <a:pt x="8" y="14"/>
                  <a:pt x="14" y="8"/>
                  <a:pt x="21" y="8"/>
                </a:cubicBezTo>
                <a:cubicBezTo>
                  <a:pt x="95" y="8"/>
                  <a:pt x="95" y="8"/>
                  <a:pt x="95" y="8"/>
                </a:cubicBezTo>
                <a:cubicBezTo>
                  <a:pt x="103" y="8"/>
                  <a:pt x="108" y="14"/>
                  <a:pt x="108" y="21"/>
                </a:cubicBezTo>
                <a:cubicBezTo>
                  <a:pt x="108" y="51"/>
                  <a:pt x="108" y="51"/>
                  <a:pt x="108" y="51"/>
                </a:cubicBezTo>
                <a:cubicBezTo>
                  <a:pt x="110" y="49"/>
                  <a:pt x="111" y="49"/>
                  <a:pt x="113" y="49"/>
                </a:cubicBezTo>
                <a:cubicBezTo>
                  <a:pt x="114" y="49"/>
                  <a:pt x="115" y="49"/>
                  <a:pt x="116" y="50"/>
                </a:cubicBezTo>
                <a:cubicBezTo>
                  <a:pt x="116" y="21"/>
                  <a:pt x="116" y="21"/>
                  <a:pt x="116" y="21"/>
                </a:cubicBezTo>
                <a:cubicBezTo>
                  <a:pt x="116" y="10"/>
                  <a:pt x="107" y="0"/>
                  <a:pt x="95" y="0"/>
                </a:cubicBezTo>
                <a:cubicBezTo>
                  <a:pt x="21" y="0"/>
                  <a:pt x="21" y="0"/>
                  <a:pt x="21" y="0"/>
                </a:cubicBezTo>
                <a:cubicBezTo>
                  <a:pt x="10" y="0"/>
                  <a:pt x="0" y="10"/>
                  <a:pt x="0" y="21"/>
                </a:cubicBezTo>
                <a:cubicBezTo>
                  <a:pt x="0" y="102"/>
                  <a:pt x="0" y="102"/>
                  <a:pt x="0" y="102"/>
                </a:cubicBezTo>
                <a:cubicBezTo>
                  <a:pt x="0" y="102"/>
                  <a:pt x="0" y="102"/>
                  <a:pt x="0" y="102"/>
                </a:cubicBezTo>
                <a:cubicBezTo>
                  <a:pt x="0" y="102"/>
                  <a:pt x="0" y="102"/>
                  <a:pt x="0" y="103"/>
                </a:cubicBezTo>
                <a:cubicBezTo>
                  <a:pt x="0" y="103"/>
                  <a:pt x="1" y="103"/>
                  <a:pt x="1" y="103"/>
                </a:cubicBezTo>
                <a:cubicBezTo>
                  <a:pt x="1" y="103"/>
                  <a:pt x="1" y="104"/>
                  <a:pt x="1" y="104"/>
                </a:cubicBezTo>
                <a:cubicBezTo>
                  <a:pt x="1" y="104"/>
                  <a:pt x="1" y="104"/>
                  <a:pt x="1" y="104"/>
                </a:cubicBezTo>
                <a:cubicBezTo>
                  <a:pt x="1" y="104"/>
                  <a:pt x="1" y="105"/>
                  <a:pt x="2" y="105"/>
                </a:cubicBezTo>
                <a:cubicBezTo>
                  <a:pt x="2" y="105"/>
                  <a:pt x="2" y="105"/>
                  <a:pt x="3" y="105"/>
                </a:cubicBezTo>
                <a:cubicBezTo>
                  <a:pt x="63" y="132"/>
                  <a:pt x="63" y="132"/>
                  <a:pt x="63" y="132"/>
                </a:cubicBezTo>
                <a:cubicBezTo>
                  <a:pt x="64" y="132"/>
                  <a:pt x="64" y="132"/>
                  <a:pt x="65" y="132"/>
                </a:cubicBezTo>
                <a:cubicBezTo>
                  <a:pt x="65" y="132"/>
                  <a:pt x="65" y="132"/>
                  <a:pt x="65" y="132"/>
                </a:cubicBezTo>
                <a:cubicBezTo>
                  <a:pt x="65" y="132"/>
                  <a:pt x="65" y="132"/>
                  <a:pt x="65" y="132"/>
                </a:cubicBezTo>
                <a:cubicBezTo>
                  <a:pt x="95" y="132"/>
                  <a:pt x="95" y="132"/>
                  <a:pt x="95" y="132"/>
                </a:cubicBezTo>
                <a:cubicBezTo>
                  <a:pt x="107" y="132"/>
                  <a:pt x="116" y="123"/>
                  <a:pt x="116" y="111"/>
                </a:cubicBezTo>
                <a:cubicBezTo>
                  <a:pt x="116" y="89"/>
                  <a:pt x="116" y="89"/>
                  <a:pt x="116" y="89"/>
                </a:cubicBezTo>
                <a:cubicBezTo>
                  <a:pt x="108" y="100"/>
                  <a:pt x="108" y="100"/>
                  <a:pt x="108" y="100"/>
                </a:cubicBezTo>
                <a:lnTo>
                  <a:pt x="108" y="111"/>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Freeform 123"/>
          <p:cNvSpPr>
            <a:spLocks noEditPoints="1"/>
          </p:cNvSpPr>
          <p:nvPr/>
        </p:nvSpPr>
        <p:spPr bwMode="auto">
          <a:xfrm>
            <a:off x="8756780" y="5754872"/>
            <a:ext cx="205108" cy="296032"/>
          </a:xfrm>
          <a:custGeom>
            <a:avLst/>
            <a:gdLst>
              <a:gd name="T0" fmla="*/ 67 w 97"/>
              <a:gd name="T1" fmla="*/ 116 h 140"/>
              <a:gd name="T2" fmla="*/ 65 w 97"/>
              <a:gd name="T3" fmla="*/ 112 h 140"/>
              <a:gd name="T4" fmla="*/ 30 w 97"/>
              <a:gd name="T5" fmla="*/ 114 h 140"/>
              <a:gd name="T6" fmla="*/ 32 w 97"/>
              <a:gd name="T7" fmla="*/ 118 h 140"/>
              <a:gd name="T8" fmla="*/ 65 w 97"/>
              <a:gd name="T9" fmla="*/ 125 h 140"/>
              <a:gd name="T10" fmla="*/ 67 w 97"/>
              <a:gd name="T11" fmla="*/ 122 h 140"/>
              <a:gd name="T12" fmla="*/ 32 w 97"/>
              <a:gd name="T13" fmla="*/ 120 h 140"/>
              <a:gd name="T14" fmla="*/ 30 w 97"/>
              <a:gd name="T15" fmla="*/ 124 h 140"/>
              <a:gd name="T16" fmla="*/ 65 w 97"/>
              <a:gd name="T17" fmla="*/ 125 h 140"/>
              <a:gd name="T18" fmla="*/ 67 w 97"/>
              <a:gd name="T19" fmla="*/ 132 h 140"/>
              <a:gd name="T20" fmla="*/ 65 w 97"/>
              <a:gd name="T21" fmla="*/ 128 h 140"/>
              <a:gd name="T22" fmla="*/ 30 w 97"/>
              <a:gd name="T23" fmla="*/ 129 h 140"/>
              <a:gd name="T24" fmla="*/ 32 w 97"/>
              <a:gd name="T25" fmla="*/ 133 h 140"/>
              <a:gd name="T26" fmla="*/ 38 w 97"/>
              <a:gd name="T27" fmla="*/ 135 h 140"/>
              <a:gd name="T28" fmla="*/ 59 w 97"/>
              <a:gd name="T29" fmla="*/ 135 h 140"/>
              <a:gd name="T30" fmla="*/ 55 w 97"/>
              <a:gd name="T31" fmla="*/ 60 h 140"/>
              <a:gd name="T32" fmla="*/ 54 w 97"/>
              <a:gd name="T33" fmla="*/ 68 h 140"/>
              <a:gd name="T34" fmla="*/ 42 w 97"/>
              <a:gd name="T35" fmla="*/ 68 h 140"/>
              <a:gd name="T36" fmla="*/ 44 w 97"/>
              <a:gd name="T37" fmla="*/ 60 h 140"/>
              <a:gd name="T38" fmla="*/ 36 w 97"/>
              <a:gd name="T39" fmla="*/ 106 h 140"/>
              <a:gd name="T40" fmla="*/ 61 w 97"/>
              <a:gd name="T41" fmla="*/ 68 h 140"/>
              <a:gd name="T42" fmla="*/ 97 w 97"/>
              <a:gd name="T43" fmla="*/ 49 h 140"/>
              <a:gd name="T44" fmla="*/ 0 w 97"/>
              <a:gd name="T45" fmla="*/ 49 h 140"/>
              <a:gd name="T46" fmla="*/ 0 w 97"/>
              <a:gd name="T47" fmla="*/ 53 h 140"/>
              <a:gd name="T48" fmla="*/ 27 w 97"/>
              <a:gd name="T49" fmla="*/ 106 h 140"/>
              <a:gd name="T50" fmla="*/ 32 w 97"/>
              <a:gd name="T51" fmla="*/ 106 h 140"/>
              <a:gd name="T52" fmla="*/ 44 w 97"/>
              <a:gd name="T53" fmla="*/ 56 h 140"/>
              <a:gd name="T54" fmla="*/ 55 w 97"/>
              <a:gd name="T55" fmla="*/ 56 h 140"/>
              <a:gd name="T56" fmla="*/ 65 w 97"/>
              <a:gd name="T57" fmla="*/ 106 h 140"/>
              <a:gd name="T58" fmla="*/ 69 w 97"/>
              <a:gd name="T59" fmla="*/ 106 h 140"/>
              <a:gd name="T60" fmla="*/ 97 w 97"/>
              <a:gd name="T61" fmla="*/ 53 h 140"/>
              <a:gd name="T62" fmla="*/ 97 w 97"/>
              <a:gd name="T63" fmla="*/ 49 h 140"/>
              <a:gd name="T64" fmla="*/ 49 w 97"/>
              <a:gd name="T65" fmla="*/ 63 h 140"/>
              <a:gd name="T66" fmla="*/ 48 w 97"/>
              <a:gd name="T67" fmla="*/ 7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140">
                <a:moveTo>
                  <a:pt x="65" y="118"/>
                </a:moveTo>
                <a:cubicBezTo>
                  <a:pt x="66" y="118"/>
                  <a:pt x="67" y="117"/>
                  <a:pt x="67" y="116"/>
                </a:cubicBezTo>
                <a:cubicBezTo>
                  <a:pt x="67" y="114"/>
                  <a:pt x="67" y="114"/>
                  <a:pt x="67" y="114"/>
                </a:cubicBezTo>
                <a:cubicBezTo>
                  <a:pt x="67" y="113"/>
                  <a:pt x="66" y="112"/>
                  <a:pt x="65" y="112"/>
                </a:cubicBezTo>
                <a:cubicBezTo>
                  <a:pt x="32" y="112"/>
                  <a:pt x="32" y="112"/>
                  <a:pt x="32" y="112"/>
                </a:cubicBezTo>
                <a:cubicBezTo>
                  <a:pt x="31" y="112"/>
                  <a:pt x="30" y="113"/>
                  <a:pt x="30" y="114"/>
                </a:cubicBezTo>
                <a:cubicBezTo>
                  <a:pt x="30" y="116"/>
                  <a:pt x="30" y="116"/>
                  <a:pt x="30" y="116"/>
                </a:cubicBezTo>
                <a:cubicBezTo>
                  <a:pt x="30" y="117"/>
                  <a:pt x="31" y="118"/>
                  <a:pt x="32" y="118"/>
                </a:cubicBezTo>
                <a:lnTo>
                  <a:pt x="65" y="118"/>
                </a:lnTo>
                <a:close/>
                <a:moveTo>
                  <a:pt x="65" y="125"/>
                </a:moveTo>
                <a:cubicBezTo>
                  <a:pt x="66" y="125"/>
                  <a:pt x="67" y="125"/>
                  <a:pt x="67" y="124"/>
                </a:cubicBezTo>
                <a:cubicBezTo>
                  <a:pt x="67" y="122"/>
                  <a:pt x="67" y="122"/>
                  <a:pt x="67" y="122"/>
                </a:cubicBezTo>
                <a:cubicBezTo>
                  <a:pt x="67" y="121"/>
                  <a:pt x="66" y="120"/>
                  <a:pt x="65" y="120"/>
                </a:cubicBezTo>
                <a:cubicBezTo>
                  <a:pt x="32" y="120"/>
                  <a:pt x="32" y="120"/>
                  <a:pt x="32" y="120"/>
                </a:cubicBezTo>
                <a:cubicBezTo>
                  <a:pt x="31" y="120"/>
                  <a:pt x="30" y="121"/>
                  <a:pt x="30" y="122"/>
                </a:cubicBezTo>
                <a:cubicBezTo>
                  <a:pt x="30" y="124"/>
                  <a:pt x="30" y="124"/>
                  <a:pt x="30" y="124"/>
                </a:cubicBezTo>
                <a:cubicBezTo>
                  <a:pt x="30" y="125"/>
                  <a:pt x="31" y="125"/>
                  <a:pt x="32" y="125"/>
                </a:cubicBezTo>
                <a:lnTo>
                  <a:pt x="65" y="125"/>
                </a:lnTo>
                <a:close/>
                <a:moveTo>
                  <a:pt x="65" y="133"/>
                </a:moveTo>
                <a:cubicBezTo>
                  <a:pt x="66" y="133"/>
                  <a:pt x="67" y="132"/>
                  <a:pt x="67" y="132"/>
                </a:cubicBezTo>
                <a:cubicBezTo>
                  <a:pt x="67" y="129"/>
                  <a:pt x="67" y="129"/>
                  <a:pt x="67" y="129"/>
                </a:cubicBezTo>
                <a:cubicBezTo>
                  <a:pt x="67" y="129"/>
                  <a:pt x="66" y="128"/>
                  <a:pt x="65" y="128"/>
                </a:cubicBezTo>
                <a:cubicBezTo>
                  <a:pt x="32" y="128"/>
                  <a:pt x="32" y="128"/>
                  <a:pt x="32" y="128"/>
                </a:cubicBezTo>
                <a:cubicBezTo>
                  <a:pt x="31" y="128"/>
                  <a:pt x="30" y="129"/>
                  <a:pt x="30" y="129"/>
                </a:cubicBezTo>
                <a:cubicBezTo>
                  <a:pt x="30" y="132"/>
                  <a:pt x="30" y="132"/>
                  <a:pt x="30" y="132"/>
                </a:cubicBezTo>
                <a:cubicBezTo>
                  <a:pt x="30" y="132"/>
                  <a:pt x="31" y="133"/>
                  <a:pt x="32" y="133"/>
                </a:cubicBezTo>
                <a:lnTo>
                  <a:pt x="65" y="133"/>
                </a:lnTo>
                <a:close/>
                <a:moveTo>
                  <a:pt x="38" y="135"/>
                </a:moveTo>
                <a:cubicBezTo>
                  <a:pt x="40" y="138"/>
                  <a:pt x="44" y="140"/>
                  <a:pt x="48" y="140"/>
                </a:cubicBezTo>
                <a:cubicBezTo>
                  <a:pt x="53" y="140"/>
                  <a:pt x="57" y="138"/>
                  <a:pt x="59" y="135"/>
                </a:cubicBezTo>
                <a:lnTo>
                  <a:pt x="38" y="135"/>
                </a:lnTo>
                <a:close/>
                <a:moveTo>
                  <a:pt x="55" y="60"/>
                </a:moveTo>
                <a:cubicBezTo>
                  <a:pt x="54" y="60"/>
                  <a:pt x="53" y="60"/>
                  <a:pt x="52" y="61"/>
                </a:cubicBezTo>
                <a:cubicBezTo>
                  <a:pt x="53" y="63"/>
                  <a:pt x="54" y="65"/>
                  <a:pt x="54" y="68"/>
                </a:cubicBezTo>
                <a:cubicBezTo>
                  <a:pt x="54" y="76"/>
                  <a:pt x="51" y="79"/>
                  <a:pt x="48" y="79"/>
                </a:cubicBezTo>
                <a:cubicBezTo>
                  <a:pt x="45" y="79"/>
                  <a:pt x="42" y="76"/>
                  <a:pt x="42" y="68"/>
                </a:cubicBezTo>
                <a:cubicBezTo>
                  <a:pt x="42" y="65"/>
                  <a:pt x="43" y="62"/>
                  <a:pt x="45" y="60"/>
                </a:cubicBezTo>
                <a:cubicBezTo>
                  <a:pt x="45" y="60"/>
                  <a:pt x="44" y="60"/>
                  <a:pt x="44" y="60"/>
                </a:cubicBezTo>
                <a:cubicBezTo>
                  <a:pt x="40" y="60"/>
                  <a:pt x="36" y="63"/>
                  <a:pt x="36" y="68"/>
                </a:cubicBezTo>
                <a:cubicBezTo>
                  <a:pt x="36" y="106"/>
                  <a:pt x="36" y="106"/>
                  <a:pt x="36" y="106"/>
                </a:cubicBezTo>
                <a:cubicBezTo>
                  <a:pt x="61" y="106"/>
                  <a:pt x="61" y="106"/>
                  <a:pt x="61" y="106"/>
                </a:cubicBezTo>
                <a:cubicBezTo>
                  <a:pt x="61" y="68"/>
                  <a:pt x="61" y="68"/>
                  <a:pt x="61" y="68"/>
                </a:cubicBezTo>
                <a:cubicBezTo>
                  <a:pt x="61" y="61"/>
                  <a:pt x="56" y="60"/>
                  <a:pt x="55" y="60"/>
                </a:cubicBezTo>
                <a:close/>
                <a:moveTo>
                  <a:pt x="97" y="49"/>
                </a:moveTo>
                <a:cubicBezTo>
                  <a:pt x="97" y="22"/>
                  <a:pt x="75" y="0"/>
                  <a:pt x="48" y="0"/>
                </a:cubicBezTo>
                <a:cubicBezTo>
                  <a:pt x="22" y="0"/>
                  <a:pt x="0" y="22"/>
                  <a:pt x="0" y="49"/>
                </a:cubicBezTo>
                <a:cubicBezTo>
                  <a:pt x="0" y="49"/>
                  <a:pt x="0" y="50"/>
                  <a:pt x="0" y="51"/>
                </a:cubicBezTo>
                <a:cubicBezTo>
                  <a:pt x="0" y="52"/>
                  <a:pt x="0" y="52"/>
                  <a:pt x="0" y="53"/>
                </a:cubicBezTo>
                <a:cubicBezTo>
                  <a:pt x="0" y="72"/>
                  <a:pt x="20" y="91"/>
                  <a:pt x="20" y="91"/>
                </a:cubicBezTo>
                <a:cubicBezTo>
                  <a:pt x="24" y="94"/>
                  <a:pt x="27" y="101"/>
                  <a:pt x="27" y="106"/>
                </a:cubicBezTo>
                <a:cubicBezTo>
                  <a:pt x="27" y="106"/>
                  <a:pt x="27" y="106"/>
                  <a:pt x="27" y="106"/>
                </a:cubicBezTo>
                <a:cubicBezTo>
                  <a:pt x="32" y="106"/>
                  <a:pt x="32" y="106"/>
                  <a:pt x="32" y="106"/>
                </a:cubicBezTo>
                <a:cubicBezTo>
                  <a:pt x="32" y="68"/>
                  <a:pt x="32" y="68"/>
                  <a:pt x="32" y="68"/>
                </a:cubicBezTo>
                <a:cubicBezTo>
                  <a:pt x="32" y="61"/>
                  <a:pt x="38" y="56"/>
                  <a:pt x="44" y="56"/>
                </a:cubicBezTo>
                <a:cubicBezTo>
                  <a:pt x="46" y="56"/>
                  <a:pt x="47" y="57"/>
                  <a:pt x="49" y="58"/>
                </a:cubicBezTo>
                <a:cubicBezTo>
                  <a:pt x="51" y="57"/>
                  <a:pt x="53" y="56"/>
                  <a:pt x="55" y="56"/>
                </a:cubicBezTo>
                <a:cubicBezTo>
                  <a:pt x="60" y="56"/>
                  <a:pt x="65" y="60"/>
                  <a:pt x="65" y="68"/>
                </a:cubicBezTo>
                <a:cubicBezTo>
                  <a:pt x="65" y="106"/>
                  <a:pt x="65" y="106"/>
                  <a:pt x="65" y="106"/>
                </a:cubicBezTo>
                <a:cubicBezTo>
                  <a:pt x="69" y="106"/>
                  <a:pt x="69" y="106"/>
                  <a:pt x="69" y="106"/>
                </a:cubicBezTo>
                <a:cubicBezTo>
                  <a:pt x="69" y="106"/>
                  <a:pt x="69" y="106"/>
                  <a:pt x="69" y="106"/>
                </a:cubicBezTo>
                <a:cubicBezTo>
                  <a:pt x="69" y="101"/>
                  <a:pt x="73" y="94"/>
                  <a:pt x="76" y="91"/>
                </a:cubicBezTo>
                <a:cubicBezTo>
                  <a:pt x="76" y="91"/>
                  <a:pt x="97" y="72"/>
                  <a:pt x="97" y="53"/>
                </a:cubicBezTo>
                <a:cubicBezTo>
                  <a:pt x="97" y="52"/>
                  <a:pt x="97" y="52"/>
                  <a:pt x="97" y="51"/>
                </a:cubicBezTo>
                <a:cubicBezTo>
                  <a:pt x="97" y="50"/>
                  <a:pt x="97" y="49"/>
                  <a:pt x="97" y="49"/>
                </a:cubicBezTo>
                <a:close/>
                <a:moveTo>
                  <a:pt x="50" y="68"/>
                </a:moveTo>
                <a:cubicBezTo>
                  <a:pt x="50" y="66"/>
                  <a:pt x="50" y="64"/>
                  <a:pt x="49" y="63"/>
                </a:cubicBezTo>
                <a:cubicBezTo>
                  <a:pt x="47" y="64"/>
                  <a:pt x="46" y="66"/>
                  <a:pt x="46" y="68"/>
                </a:cubicBezTo>
                <a:cubicBezTo>
                  <a:pt x="46" y="73"/>
                  <a:pt x="48" y="75"/>
                  <a:pt x="48" y="75"/>
                </a:cubicBezTo>
                <a:cubicBezTo>
                  <a:pt x="49" y="75"/>
                  <a:pt x="50" y="74"/>
                  <a:pt x="50" y="6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8" name="Freeform 5"/>
          <p:cNvSpPr/>
          <p:nvPr/>
        </p:nvSpPr>
        <p:spPr bwMode="auto">
          <a:xfrm>
            <a:off x="2754452" y="4379384"/>
            <a:ext cx="6682918" cy="613410"/>
          </a:xfrm>
          <a:prstGeom prst="rect">
            <a:avLst/>
          </a:prstGeom>
          <a:solidFill>
            <a:schemeClr val="accent1"/>
          </a:solidFill>
          <a:ln w="12700" cap="flat">
            <a:noFill/>
            <a:prstDash val="solid"/>
            <a:miter lim="800000"/>
          </a:ln>
        </p:spPr>
        <p:txBody>
          <a:bodyPr vert="horz" wrap="square" lIns="109728" tIns="54864" rIns="109728" bIns="54864" numCol="1" anchor="t" anchorCtr="0" compatLnSpc="1"/>
          <a:lstStyle/>
          <a:p>
            <a:endParaRPr lang="zh-CN" altLang="en-US" sz="2615"/>
          </a:p>
        </p:txBody>
      </p:sp>
      <p:sp>
        <p:nvSpPr>
          <p:cNvPr id="49" name="TextBox 12"/>
          <p:cNvSpPr txBox="1"/>
          <p:nvPr/>
        </p:nvSpPr>
        <p:spPr>
          <a:xfrm>
            <a:off x="4257521" y="4501534"/>
            <a:ext cx="2985385" cy="294640"/>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l"/>
            <a:r>
              <a:rPr lang="zh-CN" altLang="en-US" sz="1920" dirty="0">
                <a:latin typeface="Impact MT Std" pitchFamily="34" charset="0"/>
                <a:sym typeface="+mn-ea"/>
              </a:rPr>
              <a:t>工作成果</a:t>
            </a:r>
            <a:endParaRPr lang="zh-CN" altLang="en-US" sz="1920" dirty="0">
              <a:solidFill>
                <a:schemeClr val="bg2"/>
              </a:solidFill>
              <a:latin typeface="思源黑体 CN Medium" panose="020B0600000000000000" pitchFamily="34" charset="-122"/>
              <a:ea typeface="思源黑体 CN Medium" panose="020B0600000000000000" pitchFamily="34" charset="-122"/>
            </a:endParaRPr>
          </a:p>
        </p:txBody>
      </p:sp>
      <p:sp>
        <p:nvSpPr>
          <p:cNvPr id="50" name="TextBox 15"/>
          <p:cNvSpPr txBox="1"/>
          <p:nvPr>
            <p:custDataLst>
              <p:tags r:id="rId1"/>
            </p:custDataLst>
          </p:nvPr>
        </p:nvSpPr>
        <p:spPr>
          <a:xfrm>
            <a:off x="3123579" y="4400183"/>
            <a:ext cx="388206" cy="517701"/>
          </a:xfrm>
          <a:prstGeom prst="flowChartOffpageConnector">
            <a:avLst/>
          </a:prstGeom>
          <a:solidFill>
            <a:schemeClr val="bg2"/>
          </a:solidFill>
        </p:spPr>
        <p:txBody>
          <a:bodyPr wrap="none" lIns="0" tIns="72000" rIns="0" bIns="0" rtlCol="0" anchor="ctr">
            <a:noAutofit/>
          </a:bodyPr>
          <a:lstStyle/>
          <a:p>
            <a:pPr algn="ctr"/>
            <a:r>
              <a:rPr lang="en-US" altLang="zh-CN" sz="2400" dirty="0">
                <a:solidFill>
                  <a:schemeClr val="accent1"/>
                </a:solidFill>
                <a:latin typeface="Agency FB" panose="020B0503020202020204" pitchFamily="34" charset="0"/>
                <a:ea typeface="思源黑体 CN Light" panose="020B0300000000000000" pitchFamily="34" charset="-122"/>
              </a:rPr>
              <a:t>3</a:t>
            </a:r>
            <a:endParaRPr lang="zh-CN" altLang="en-US" sz="2400" dirty="0">
              <a:solidFill>
                <a:schemeClr val="accent1"/>
              </a:solidFill>
              <a:latin typeface="Agency FB" panose="020B0503020202020204" pitchFamily="34" charset="0"/>
              <a:ea typeface="思源黑体 CN Light" panose="020B0300000000000000" pitchFamily="34" charset="-122"/>
            </a:endParaRPr>
          </a:p>
        </p:txBody>
      </p:sp>
      <p:sp>
        <p:nvSpPr>
          <p:cNvPr id="51" name="Freeform 117"/>
          <p:cNvSpPr>
            <a:spLocks noEditPoints="1"/>
          </p:cNvSpPr>
          <p:nvPr/>
        </p:nvSpPr>
        <p:spPr bwMode="auto">
          <a:xfrm>
            <a:off x="8740074" y="4553674"/>
            <a:ext cx="234710" cy="296030"/>
          </a:xfrm>
          <a:custGeom>
            <a:avLst/>
            <a:gdLst>
              <a:gd name="T0" fmla="*/ 100 w 111"/>
              <a:gd name="T1" fmla="*/ 124 h 140"/>
              <a:gd name="T2" fmla="*/ 108 w 111"/>
              <a:gd name="T3" fmla="*/ 15 h 140"/>
              <a:gd name="T4" fmla="*/ 102 w 111"/>
              <a:gd name="T5" fmla="*/ 0 h 140"/>
              <a:gd name="T6" fmla="*/ 0 w 111"/>
              <a:gd name="T7" fmla="*/ 9 h 140"/>
              <a:gd name="T8" fmla="*/ 11 w 111"/>
              <a:gd name="T9" fmla="*/ 17 h 140"/>
              <a:gd name="T10" fmla="*/ 3 w 111"/>
              <a:gd name="T11" fmla="*/ 126 h 140"/>
              <a:gd name="T12" fmla="*/ 9 w 111"/>
              <a:gd name="T13" fmla="*/ 140 h 140"/>
              <a:gd name="T14" fmla="*/ 111 w 111"/>
              <a:gd name="T15" fmla="*/ 132 h 140"/>
              <a:gd name="T16" fmla="*/ 6 w 111"/>
              <a:gd name="T17" fmla="*/ 11 h 140"/>
              <a:gd name="T18" fmla="*/ 9 w 111"/>
              <a:gd name="T19" fmla="*/ 6 h 140"/>
              <a:gd name="T20" fmla="*/ 106 w 111"/>
              <a:gd name="T21" fmla="*/ 9 h 140"/>
              <a:gd name="T22" fmla="*/ 9 w 111"/>
              <a:gd name="T23" fmla="*/ 12 h 140"/>
              <a:gd name="T24" fmla="*/ 34 w 111"/>
              <a:gd name="T25" fmla="*/ 62 h 140"/>
              <a:gd name="T26" fmla="*/ 38 w 111"/>
              <a:gd name="T27" fmla="*/ 75 h 140"/>
              <a:gd name="T28" fmla="*/ 16 w 111"/>
              <a:gd name="T29" fmla="*/ 27 h 140"/>
              <a:gd name="T30" fmla="*/ 21 w 111"/>
              <a:gd name="T31" fmla="*/ 47 h 140"/>
              <a:gd name="T32" fmla="*/ 95 w 111"/>
              <a:gd name="T33" fmla="*/ 102 h 140"/>
              <a:gd name="T34" fmla="*/ 70 w 111"/>
              <a:gd name="T35" fmla="*/ 70 h 140"/>
              <a:gd name="T36" fmla="*/ 77 w 111"/>
              <a:gd name="T37" fmla="*/ 62 h 140"/>
              <a:gd name="T38" fmla="*/ 92 w 111"/>
              <a:gd name="T39" fmla="*/ 29 h 140"/>
              <a:gd name="T40" fmla="*/ 74 w 111"/>
              <a:gd name="T41" fmla="*/ 56 h 140"/>
              <a:gd name="T42" fmla="*/ 69 w 111"/>
              <a:gd name="T43" fmla="*/ 80 h 140"/>
              <a:gd name="T44" fmla="*/ 86 w 111"/>
              <a:gd name="T45" fmla="*/ 113 h 140"/>
              <a:gd name="T46" fmla="*/ 57 w 111"/>
              <a:gd name="T47" fmla="*/ 88 h 140"/>
              <a:gd name="T48" fmla="*/ 23 w 111"/>
              <a:gd name="T49" fmla="*/ 113 h 140"/>
              <a:gd name="T50" fmla="*/ 42 w 111"/>
              <a:gd name="T51" fmla="*/ 80 h 140"/>
              <a:gd name="T52" fmla="*/ 37 w 111"/>
              <a:gd name="T53" fmla="*/ 56 h 140"/>
              <a:gd name="T54" fmla="*/ 25 w 111"/>
              <a:gd name="T55" fmla="*/ 28 h 140"/>
              <a:gd name="T56" fmla="*/ 84 w 111"/>
              <a:gd name="T57" fmla="*/ 45 h 140"/>
              <a:gd name="T58" fmla="*/ 21 w 111"/>
              <a:gd name="T59" fmla="*/ 116 h 140"/>
              <a:gd name="T60" fmla="*/ 94 w 111"/>
              <a:gd name="T61" fmla="*/ 118 h 140"/>
              <a:gd name="T62" fmla="*/ 96 w 111"/>
              <a:gd name="T63" fmla="*/ 122 h 140"/>
              <a:gd name="T64" fmla="*/ 94 w 111"/>
              <a:gd name="T65" fmla="*/ 124 h 140"/>
              <a:gd name="T66" fmla="*/ 17 w 111"/>
              <a:gd name="T67" fmla="*/ 124 h 140"/>
              <a:gd name="T68" fmla="*/ 15 w 111"/>
              <a:gd name="T69" fmla="*/ 122 h 140"/>
              <a:gd name="T70" fmla="*/ 17 w 111"/>
              <a:gd name="T71" fmla="*/ 118 h 140"/>
              <a:gd name="T72" fmla="*/ 92 w 111"/>
              <a:gd name="T73" fmla="*/ 24 h 140"/>
              <a:gd name="T74" fmla="*/ 25 w 111"/>
              <a:gd name="T75" fmla="*/ 25 h 140"/>
              <a:gd name="T76" fmla="*/ 17 w 111"/>
              <a:gd name="T77" fmla="*/ 23 h 140"/>
              <a:gd name="T78" fmla="*/ 16 w 111"/>
              <a:gd name="T79" fmla="*/ 18 h 140"/>
              <a:gd name="T80" fmla="*/ 21 w 111"/>
              <a:gd name="T81" fmla="*/ 16 h 140"/>
              <a:gd name="T82" fmla="*/ 94 w 111"/>
              <a:gd name="T83" fmla="*/ 17 h 140"/>
              <a:gd name="T84" fmla="*/ 96 w 111"/>
              <a:gd name="T85" fmla="*/ 20 h 140"/>
              <a:gd name="T86" fmla="*/ 102 w 111"/>
              <a:gd name="T87" fmla="*/ 135 h 140"/>
              <a:gd name="T88" fmla="*/ 5 w 111"/>
              <a:gd name="T89" fmla="*/ 132 h 140"/>
              <a:gd name="T90" fmla="*/ 102 w 111"/>
              <a:gd name="T91" fmla="*/ 129 h 140"/>
              <a:gd name="T92" fmla="*/ 105 w 111"/>
              <a:gd name="T93" fmla="*/ 134 h 140"/>
              <a:gd name="T94" fmla="*/ 61 w 111"/>
              <a:gd name="T95" fmla="*/ 65 h 140"/>
              <a:gd name="T96" fmla="*/ 41 w 111"/>
              <a:gd name="T97" fmla="*/ 55 h 140"/>
              <a:gd name="T98" fmla="*/ 57 w 111"/>
              <a:gd name="T99" fmla="*/ 8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1" h="140">
                <a:moveTo>
                  <a:pt x="108" y="126"/>
                </a:moveTo>
                <a:cubicBezTo>
                  <a:pt x="107" y="125"/>
                  <a:pt x="104" y="124"/>
                  <a:pt x="102" y="124"/>
                </a:cubicBezTo>
                <a:cubicBezTo>
                  <a:pt x="100" y="124"/>
                  <a:pt x="100" y="124"/>
                  <a:pt x="100" y="124"/>
                </a:cubicBezTo>
                <a:cubicBezTo>
                  <a:pt x="100" y="17"/>
                  <a:pt x="100" y="17"/>
                  <a:pt x="100" y="17"/>
                </a:cubicBezTo>
                <a:cubicBezTo>
                  <a:pt x="102" y="17"/>
                  <a:pt x="102" y="17"/>
                  <a:pt x="102" y="17"/>
                </a:cubicBezTo>
                <a:cubicBezTo>
                  <a:pt x="104" y="17"/>
                  <a:pt x="107" y="16"/>
                  <a:pt x="108" y="15"/>
                </a:cubicBezTo>
                <a:cubicBezTo>
                  <a:pt x="110" y="13"/>
                  <a:pt x="111" y="11"/>
                  <a:pt x="111" y="9"/>
                </a:cubicBezTo>
                <a:cubicBezTo>
                  <a:pt x="111" y="6"/>
                  <a:pt x="110" y="4"/>
                  <a:pt x="108" y="3"/>
                </a:cubicBezTo>
                <a:cubicBezTo>
                  <a:pt x="107" y="1"/>
                  <a:pt x="104" y="0"/>
                  <a:pt x="102" y="0"/>
                </a:cubicBezTo>
                <a:cubicBezTo>
                  <a:pt x="9" y="0"/>
                  <a:pt x="9" y="0"/>
                  <a:pt x="9" y="0"/>
                </a:cubicBezTo>
                <a:cubicBezTo>
                  <a:pt x="7" y="0"/>
                  <a:pt x="4" y="1"/>
                  <a:pt x="3" y="3"/>
                </a:cubicBezTo>
                <a:cubicBezTo>
                  <a:pt x="1" y="4"/>
                  <a:pt x="0" y="6"/>
                  <a:pt x="0" y="9"/>
                </a:cubicBezTo>
                <a:cubicBezTo>
                  <a:pt x="0" y="11"/>
                  <a:pt x="1" y="13"/>
                  <a:pt x="3" y="15"/>
                </a:cubicBezTo>
                <a:cubicBezTo>
                  <a:pt x="4" y="16"/>
                  <a:pt x="7" y="17"/>
                  <a:pt x="9" y="17"/>
                </a:cubicBezTo>
                <a:cubicBezTo>
                  <a:pt x="11" y="17"/>
                  <a:pt x="11" y="17"/>
                  <a:pt x="11" y="17"/>
                </a:cubicBezTo>
                <a:cubicBezTo>
                  <a:pt x="11" y="124"/>
                  <a:pt x="11" y="124"/>
                  <a:pt x="11" y="124"/>
                </a:cubicBezTo>
                <a:cubicBezTo>
                  <a:pt x="9" y="124"/>
                  <a:pt x="9" y="124"/>
                  <a:pt x="9" y="124"/>
                </a:cubicBezTo>
                <a:cubicBezTo>
                  <a:pt x="7" y="124"/>
                  <a:pt x="4" y="125"/>
                  <a:pt x="3" y="126"/>
                </a:cubicBezTo>
                <a:cubicBezTo>
                  <a:pt x="1" y="127"/>
                  <a:pt x="0" y="130"/>
                  <a:pt x="0" y="132"/>
                </a:cubicBezTo>
                <a:cubicBezTo>
                  <a:pt x="0" y="135"/>
                  <a:pt x="1" y="137"/>
                  <a:pt x="3" y="138"/>
                </a:cubicBezTo>
                <a:cubicBezTo>
                  <a:pt x="4" y="140"/>
                  <a:pt x="7" y="140"/>
                  <a:pt x="9" y="140"/>
                </a:cubicBezTo>
                <a:cubicBezTo>
                  <a:pt x="102" y="140"/>
                  <a:pt x="102" y="140"/>
                  <a:pt x="102" y="140"/>
                </a:cubicBezTo>
                <a:cubicBezTo>
                  <a:pt x="104" y="140"/>
                  <a:pt x="107" y="140"/>
                  <a:pt x="108" y="138"/>
                </a:cubicBezTo>
                <a:cubicBezTo>
                  <a:pt x="110" y="137"/>
                  <a:pt x="111" y="135"/>
                  <a:pt x="111" y="132"/>
                </a:cubicBezTo>
                <a:cubicBezTo>
                  <a:pt x="111" y="130"/>
                  <a:pt x="110" y="127"/>
                  <a:pt x="108" y="126"/>
                </a:cubicBezTo>
                <a:close/>
                <a:moveTo>
                  <a:pt x="9" y="12"/>
                </a:moveTo>
                <a:cubicBezTo>
                  <a:pt x="8" y="12"/>
                  <a:pt x="7" y="11"/>
                  <a:pt x="6" y="11"/>
                </a:cubicBezTo>
                <a:cubicBezTo>
                  <a:pt x="5" y="10"/>
                  <a:pt x="5" y="9"/>
                  <a:pt x="5" y="9"/>
                </a:cubicBezTo>
                <a:cubicBezTo>
                  <a:pt x="5" y="8"/>
                  <a:pt x="5" y="7"/>
                  <a:pt x="6" y="7"/>
                </a:cubicBezTo>
                <a:cubicBezTo>
                  <a:pt x="7" y="6"/>
                  <a:pt x="8" y="6"/>
                  <a:pt x="9" y="6"/>
                </a:cubicBezTo>
                <a:cubicBezTo>
                  <a:pt x="102" y="6"/>
                  <a:pt x="102" y="6"/>
                  <a:pt x="102" y="6"/>
                </a:cubicBezTo>
                <a:cubicBezTo>
                  <a:pt x="103" y="6"/>
                  <a:pt x="104" y="6"/>
                  <a:pt x="105" y="7"/>
                </a:cubicBezTo>
                <a:cubicBezTo>
                  <a:pt x="106" y="7"/>
                  <a:pt x="106" y="8"/>
                  <a:pt x="106" y="9"/>
                </a:cubicBezTo>
                <a:cubicBezTo>
                  <a:pt x="106" y="9"/>
                  <a:pt x="106" y="10"/>
                  <a:pt x="105" y="11"/>
                </a:cubicBezTo>
                <a:cubicBezTo>
                  <a:pt x="104" y="11"/>
                  <a:pt x="103" y="12"/>
                  <a:pt x="102" y="12"/>
                </a:cubicBezTo>
                <a:lnTo>
                  <a:pt x="9" y="12"/>
                </a:lnTo>
                <a:close/>
                <a:moveTo>
                  <a:pt x="21" y="47"/>
                </a:moveTo>
                <a:cubicBezTo>
                  <a:pt x="23" y="53"/>
                  <a:pt x="27" y="58"/>
                  <a:pt x="34" y="62"/>
                </a:cubicBezTo>
                <a:cubicBezTo>
                  <a:pt x="34" y="62"/>
                  <a:pt x="34" y="62"/>
                  <a:pt x="34" y="62"/>
                </a:cubicBezTo>
                <a:cubicBezTo>
                  <a:pt x="35" y="62"/>
                  <a:pt x="37" y="64"/>
                  <a:pt x="38" y="65"/>
                </a:cubicBezTo>
                <a:cubicBezTo>
                  <a:pt x="40" y="67"/>
                  <a:pt x="41" y="69"/>
                  <a:pt x="41" y="70"/>
                </a:cubicBezTo>
                <a:cubicBezTo>
                  <a:pt x="41" y="71"/>
                  <a:pt x="40" y="73"/>
                  <a:pt x="38" y="75"/>
                </a:cubicBezTo>
                <a:cubicBezTo>
                  <a:pt x="33" y="79"/>
                  <a:pt x="28" y="82"/>
                  <a:pt x="23" y="88"/>
                </a:cubicBezTo>
                <a:cubicBezTo>
                  <a:pt x="20" y="92"/>
                  <a:pt x="18" y="96"/>
                  <a:pt x="16" y="102"/>
                </a:cubicBezTo>
                <a:cubicBezTo>
                  <a:pt x="16" y="27"/>
                  <a:pt x="16" y="27"/>
                  <a:pt x="16" y="27"/>
                </a:cubicBezTo>
                <a:cubicBezTo>
                  <a:pt x="17" y="27"/>
                  <a:pt x="18" y="28"/>
                  <a:pt x="19" y="28"/>
                </a:cubicBezTo>
                <a:cubicBezTo>
                  <a:pt x="19" y="28"/>
                  <a:pt x="19" y="29"/>
                  <a:pt x="19" y="29"/>
                </a:cubicBezTo>
                <a:cubicBezTo>
                  <a:pt x="19" y="35"/>
                  <a:pt x="19" y="41"/>
                  <a:pt x="21" y="47"/>
                </a:cubicBezTo>
                <a:close/>
                <a:moveTo>
                  <a:pt x="92" y="28"/>
                </a:moveTo>
                <a:cubicBezTo>
                  <a:pt x="93" y="28"/>
                  <a:pt x="94" y="27"/>
                  <a:pt x="95" y="27"/>
                </a:cubicBezTo>
                <a:cubicBezTo>
                  <a:pt x="95" y="102"/>
                  <a:pt x="95" y="102"/>
                  <a:pt x="95" y="102"/>
                </a:cubicBezTo>
                <a:cubicBezTo>
                  <a:pt x="94" y="96"/>
                  <a:pt x="91" y="92"/>
                  <a:pt x="88" y="88"/>
                </a:cubicBezTo>
                <a:cubicBezTo>
                  <a:pt x="83" y="82"/>
                  <a:pt x="78" y="79"/>
                  <a:pt x="73" y="75"/>
                </a:cubicBezTo>
                <a:cubicBezTo>
                  <a:pt x="71" y="73"/>
                  <a:pt x="70" y="71"/>
                  <a:pt x="70" y="70"/>
                </a:cubicBezTo>
                <a:cubicBezTo>
                  <a:pt x="70" y="68"/>
                  <a:pt x="72" y="66"/>
                  <a:pt x="74" y="64"/>
                </a:cubicBezTo>
                <a:cubicBezTo>
                  <a:pt x="74" y="64"/>
                  <a:pt x="75" y="63"/>
                  <a:pt x="76" y="63"/>
                </a:cubicBezTo>
                <a:cubicBezTo>
                  <a:pt x="76" y="62"/>
                  <a:pt x="77" y="62"/>
                  <a:pt x="77" y="62"/>
                </a:cubicBezTo>
                <a:cubicBezTo>
                  <a:pt x="77" y="62"/>
                  <a:pt x="77" y="62"/>
                  <a:pt x="77" y="62"/>
                </a:cubicBezTo>
                <a:cubicBezTo>
                  <a:pt x="84" y="58"/>
                  <a:pt x="88" y="53"/>
                  <a:pt x="90" y="47"/>
                </a:cubicBezTo>
                <a:cubicBezTo>
                  <a:pt x="92" y="41"/>
                  <a:pt x="92" y="35"/>
                  <a:pt x="92" y="29"/>
                </a:cubicBezTo>
                <a:cubicBezTo>
                  <a:pt x="92" y="29"/>
                  <a:pt x="92" y="28"/>
                  <a:pt x="92" y="28"/>
                </a:cubicBezTo>
                <a:close/>
                <a:moveTo>
                  <a:pt x="84" y="45"/>
                </a:moveTo>
                <a:cubicBezTo>
                  <a:pt x="82" y="49"/>
                  <a:pt x="79" y="53"/>
                  <a:pt x="74" y="56"/>
                </a:cubicBezTo>
                <a:cubicBezTo>
                  <a:pt x="74" y="56"/>
                  <a:pt x="71" y="57"/>
                  <a:pt x="69" y="60"/>
                </a:cubicBezTo>
                <a:cubicBezTo>
                  <a:pt x="67" y="62"/>
                  <a:pt x="64" y="65"/>
                  <a:pt x="64" y="70"/>
                </a:cubicBezTo>
                <a:cubicBezTo>
                  <a:pt x="64" y="73"/>
                  <a:pt x="65" y="77"/>
                  <a:pt x="69" y="80"/>
                </a:cubicBezTo>
                <a:cubicBezTo>
                  <a:pt x="74" y="85"/>
                  <a:pt x="79" y="88"/>
                  <a:pt x="83" y="92"/>
                </a:cubicBezTo>
                <a:cubicBezTo>
                  <a:pt x="87" y="97"/>
                  <a:pt x="89" y="103"/>
                  <a:pt x="90" y="113"/>
                </a:cubicBezTo>
                <a:cubicBezTo>
                  <a:pt x="86" y="113"/>
                  <a:pt x="86" y="113"/>
                  <a:pt x="86" y="113"/>
                </a:cubicBezTo>
                <a:cubicBezTo>
                  <a:pt x="86" y="111"/>
                  <a:pt x="85" y="109"/>
                  <a:pt x="83" y="107"/>
                </a:cubicBezTo>
                <a:cubicBezTo>
                  <a:pt x="79" y="104"/>
                  <a:pt x="74" y="102"/>
                  <a:pt x="69" y="101"/>
                </a:cubicBezTo>
                <a:cubicBezTo>
                  <a:pt x="65" y="99"/>
                  <a:pt x="57" y="93"/>
                  <a:pt x="57" y="88"/>
                </a:cubicBezTo>
                <a:cubicBezTo>
                  <a:pt x="54" y="93"/>
                  <a:pt x="51" y="99"/>
                  <a:pt x="44" y="102"/>
                </a:cubicBezTo>
                <a:cubicBezTo>
                  <a:pt x="38" y="104"/>
                  <a:pt x="30" y="104"/>
                  <a:pt x="25" y="109"/>
                </a:cubicBezTo>
                <a:cubicBezTo>
                  <a:pt x="25" y="109"/>
                  <a:pt x="24" y="112"/>
                  <a:pt x="23" y="113"/>
                </a:cubicBezTo>
                <a:cubicBezTo>
                  <a:pt x="21" y="113"/>
                  <a:pt x="21" y="113"/>
                  <a:pt x="21" y="113"/>
                </a:cubicBezTo>
                <a:cubicBezTo>
                  <a:pt x="22" y="103"/>
                  <a:pt x="24" y="97"/>
                  <a:pt x="28" y="92"/>
                </a:cubicBezTo>
                <a:cubicBezTo>
                  <a:pt x="32" y="88"/>
                  <a:pt x="37" y="85"/>
                  <a:pt x="42" y="80"/>
                </a:cubicBezTo>
                <a:cubicBezTo>
                  <a:pt x="46" y="77"/>
                  <a:pt x="47" y="73"/>
                  <a:pt x="47" y="70"/>
                </a:cubicBezTo>
                <a:cubicBezTo>
                  <a:pt x="47" y="65"/>
                  <a:pt x="44" y="62"/>
                  <a:pt x="42" y="60"/>
                </a:cubicBezTo>
                <a:cubicBezTo>
                  <a:pt x="40" y="57"/>
                  <a:pt x="38" y="56"/>
                  <a:pt x="37" y="56"/>
                </a:cubicBezTo>
                <a:cubicBezTo>
                  <a:pt x="32" y="53"/>
                  <a:pt x="29" y="49"/>
                  <a:pt x="27" y="45"/>
                </a:cubicBezTo>
                <a:cubicBezTo>
                  <a:pt x="26" y="40"/>
                  <a:pt x="25" y="35"/>
                  <a:pt x="25" y="29"/>
                </a:cubicBezTo>
                <a:cubicBezTo>
                  <a:pt x="25" y="29"/>
                  <a:pt x="25" y="29"/>
                  <a:pt x="25" y="28"/>
                </a:cubicBezTo>
                <a:cubicBezTo>
                  <a:pt x="86" y="28"/>
                  <a:pt x="86" y="28"/>
                  <a:pt x="86" y="28"/>
                </a:cubicBezTo>
                <a:cubicBezTo>
                  <a:pt x="86" y="29"/>
                  <a:pt x="86" y="29"/>
                  <a:pt x="86" y="29"/>
                </a:cubicBezTo>
                <a:cubicBezTo>
                  <a:pt x="86" y="35"/>
                  <a:pt x="86" y="40"/>
                  <a:pt x="84" y="45"/>
                </a:cubicBezTo>
                <a:close/>
                <a:moveTo>
                  <a:pt x="17" y="118"/>
                </a:moveTo>
                <a:cubicBezTo>
                  <a:pt x="18" y="117"/>
                  <a:pt x="19" y="116"/>
                  <a:pt x="21" y="116"/>
                </a:cubicBezTo>
                <a:cubicBezTo>
                  <a:pt x="21" y="116"/>
                  <a:pt x="21" y="116"/>
                  <a:pt x="21" y="116"/>
                </a:cubicBezTo>
                <a:cubicBezTo>
                  <a:pt x="90" y="116"/>
                  <a:pt x="90" y="116"/>
                  <a:pt x="90" y="116"/>
                </a:cubicBezTo>
                <a:cubicBezTo>
                  <a:pt x="90" y="116"/>
                  <a:pt x="90" y="116"/>
                  <a:pt x="90" y="116"/>
                </a:cubicBezTo>
                <a:cubicBezTo>
                  <a:pt x="92" y="116"/>
                  <a:pt x="93" y="117"/>
                  <a:pt x="94" y="118"/>
                </a:cubicBezTo>
                <a:cubicBezTo>
                  <a:pt x="95" y="118"/>
                  <a:pt x="95" y="118"/>
                  <a:pt x="95" y="119"/>
                </a:cubicBezTo>
                <a:cubicBezTo>
                  <a:pt x="95" y="119"/>
                  <a:pt x="96" y="120"/>
                  <a:pt x="96" y="121"/>
                </a:cubicBezTo>
                <a:cubicBezTo>
                  <a:pt x="96" y="121"/>
                  <a:pt x="96" y="121"/>
                  <a:pt x="96" y="122"/>
                </a:cubicBezTo>
                <a:cubicBezTo>
                  <a:pt x="96" y="122"/>
                  <a:pt x="95" y="123"/>
                  <a:pt x="95" y="123"/>
                </a:cubicBezTo>
                <a:cubicBezTo>
                  <a:pt x="95" y="123"/>
                  <a:pt x="95" y="124"/>
                  <a:pt x="94" y="124"/>
                </a:cubicBezTo>
                <a:cubicBezTo>
                  <a:pt x="94" y="124"/>
                  <a:pt x="94" y="124"/>
                  <a:pt x="94" y="124"/>
                </a:cubicBezTo>
                <a:cubicBezTo>
                  <a:pt x="93" y="125"/>
                  <a:pt x="92" y="125"/>
                  <a:pt x="90" y="125"/>
                </a:cubicBezTo>
                <a:cubicBezTo>
                  <a:pt x="21" y="125"/>
                  <a:pt x="21" y="125"/>
                  <a:pt x="21" y="125"/>
                </a:cubicBezTo>
                <a:cubicBezTo>
                  <a:pt x="19" y="125"/>
                  <a:pt x="18" y="125"/>
                  <a:pt x="17" y="124"/>
                </a:cubicBezTo>
                <a:cubicBezTo>
                  <a:pt x="17" y="124"/>
                  <a:pt x="17" y="124"/>
                  <a:pt x="17" y="124"/>
                </a:cubicBezTo>
                <a:cubicBezTo>
                  <a:pt x="16" y="124"/>
                  <a:pt x="16" y="123"/>
                  <a:pt x="16" y="123"/>
                </a:cubicBezTo>
                <a:cubicBezTo>
                  <a:pt x="16" y="123"/>
                  <a:pt x="16" y="122"/>
                  <a:pt x="15" y="122"/>
                </a:cubicBezTo>
                <a:cubicBezTo>
                  <a:pt x="15" y="121"/>
                  <a:pt x="15" y="121"/>
                  <a:pt x="15" y="121"/>
                </a:cubicBezTo>
                <a:cubicBezTo>
                  <a:pt x="15" y="120"/>
                  <a:pt x="16" y="119"/>
                  <a:pt x="16" y="119"/>
                </a:cubicBezTo>
                <a:cubicBezTo>
                  <a:pt x="16" y="118"/>
                  <a:pt x="17" y="118"/>
                  <a:pt x="17" y="118"/>
                </a:cubicBezTo>
                <a:close/>
                <a:moveTo>
                  <a:pt x="95" y="22"/>
                </a:moveTo>
                <a:cubicBezTo>
                  <a:pt x="95" y="23"/>
                  <a:pt x="95" y="23"/>
                  <a:pt x="94" y="23"/>
                </a:cubicBezTo>
                <a:cubicBezTo>
                  <a:pt x="94" y="24"/>
                  <a:pt x="93" y="24"/>
                  <a:pt x="92" y="24"/>
                </a:cubicBezTo>
                <a:cubicBezTo>
                  <a:pt x="92" y="25"/>
                  <a:pt x="91" y="25"/>
                  <a:pt x="90" y="25"/>
                </a:cubicBezTo>
                <a:cubicBezTo>
                  <a:pt x="86" y="25"/>
                  <a:pt x="86" y="25"/>
                  <a:pt x="86" y="25"/>
                </a:cubicBezTo>
                <a:cubicBezTo>
                  <a:pt x="25" y="25"/>
                  <a:pt x="25" y="25"/>
                  <a:pt x="25" y="25"/>
                </a:cubicBezTo>
                <a:cubicBezTo>
                  <a:pt x="21" y="25"/>
                  <a:pt x="21" y="25"/>
                  <a:pt x="21" y="25"/>
                </a:cubicBezTo>
                <a:cubicBezTo>
                  <a:pt x="20" y="25"/>
                  <a:pt x="19" y="25"/>
                  <a:pt x="19" y="24"/>
                </a:cubicBezTo>
                <a:cubicBezTo>
                  <a:pt x="18" y="24"/>
                  <a:pt x="17" y="24"/>
                  <a:pt x="17" y="23"/>
                </a:cubicBezTo>
                <a:cubicBezTo>
                  <a:pt x="17" y="23"/>
                  <a:pt x="16" y="23"/>
                  <a:pt x="16" y="22"/>
                </a:cubicBezTo>
                <a:cubicBezTo>
                  <a:pt x="16" y="22"/>
                  <a:pt x="15" y="21"/>
                  <a:pt x="15" y="20"/>
                </a:cubicBezTo>
                <a:cubicBezTo>
                  <a:pt x="15" y="20"/>
                  <a:pt x="16" y="19"/>
                  <a:pt x="16" y="18"/>
                </a:cubicBezTo>
                <a:cubicBezTo>
                  <a:pt x="16" y="18"/>
                  <a:pt x="17" y="17"/>
                  <a:pt x="17" y="17"/>
                </a:cubicBezTo>
                <a:cubicBezTo>
                  <a:pt x="17" y="17"/>
                  <a:pt x="17" y="17"/>
                  <a:pt x="17" y="17"/>
                </a:cubicBezTo>
                <a:cubicBezTo>
                  <a:pt x="18" y="16"/>
                  <a:pt x="20" y="16"/>
                  <a:pt x="21" y="16"/>
                </a:cubicBezTo>
                <a:cubicBezTo>
                  <a:pt x="21" y="16"/>
                  <a:pt x="21" y="16"/>
                  <a:pt x="21" y="16"/>
                </a:cubicBezTo>
                <a:cubicBezTo>
                  <a:pt x="90" y="16"/>
                  <a:pt x="90" y="16"/>
                  <a:pt x="90" y="16"/>
                </a:cubicBezTo>
                <a:cubicBezTo>
                  <a:pt x="91" y="16"/>
                  <a:pt x="93" y="16"/>
                  <a:pt x="94" y="17"/>
                </a:cubicBezTo>
                <a:cubicBezTo>
                  <a:pt x="94" y="17"/>
                  <a:pt x="94" y="17"/>
                  <a:pt x="94" y="17"/>
                </a:cubicBezTo>
                <a:cubicBezTo>
                  <a:pt x="95" y="17"/>
                  <a:pt x="95" y="18"/>
                  <a:pt x="95" y="18"/>
                </a:cubicBezTo>
                <a:cubicBezTo>
                  <a:pt x="95" y="19"/>
                  <a:pt x="96" y="20"/>
                  <a:pt x="96" y="20"/>
                </a:cubicBezTo>
                <a:cubicBezTo>
                  <a:pt x="96" y="21"/>
                  <a:pt x="95" y="22"/>
                  <a:pt x="95" y="22"/>
                </a:cubicBezTo>
                <a:close/>
                <a:moveTo>
                  <a:pt x="105" y="134"/>
                </a:moveTo>
                <a:cubicBezTo>
                  <a:pt x="104" y="135"/>
                  <a:pt x="103" y="135"/>
                  <a:pt x="102" y="135"/>
                </a:cubicBezTo>
                <a:cubicBezTo>
                  <a:pt x="9" y="135"/>
                  <a:pt x="9" y="135"/>
                  <a:pt x="9" y="135"/>
                </a:cubicBezTo>
                <a:cubicBezTo>
                  <a:pt x="8" y="135"/>
                  <a:pt x="7" y="135"/>
                  <a:pt x="6" y="134"/>
                </a:cubicBezTo>
                <a:cubicBezTo>
                  <a:pt x="5" y="133"/>
                  <a:pt x="5" y="133"/>
                  <a:pt x="5" y="132"/>
                </a:cubicBezTo>
                <a:cubicBezTo>
                  <a:pt x="5" y="131"/>
                  <a:pt x="5" y="131"/>
                  <a:pt x="6" y="130"/>
                </a:cubicBezTo>
                <a:cubicBezTo>
                  <a:pt x="7" y="129"/>
                  <a:pt x="8" y="129"/>
                  <a:pt x="9" y="129"/>
                </a:cubicBezTo>
                <a:cubicBezTo>
                  <a:pt x="102" y="129"/>
                  <a:pt x="102" y="129"/>
                  <a:pt x="102" y="129"/>
                </a:cubicBezTo>
                <a:cubicBezTo>
                  <a:pt x="103" y="129"/>
                  <a:pt x="104" y="129"/>
                  <a:pt x="105" y="130"/>
                </a:cubicBezTo>
                <a:cubicBezTo>
                  <a:pt x="106" y="131"/>
                  <a:pt x="106" y="131"/>
                  <a:pt x="106" y="132"/>
                </a:cubicBezTo>
                <a:cubicBezTo>
                  <a:pt x="106" y="133"/>
                  <a:pt x="106" y="133"/>
                  <a:pt x="105" y="134"/>
                </a:cubicBezTo>
                <a:close/>
                <a:moveTo>
                  <a:pt x="77" y="51"/>
                </a:moveTo>
                <a:cubicBezTo>
                  <a:pt x="77" y="51"/>
                  <a:pt x="73" y="55"/>
                  <a:pt x="72" y="55"/>
                </a:cubicBezTo>
                <a:cubicBezTo>
                  <a:pt x="69" y="58"/>
                  <a:pt x="64" y="61"/>
                  <a:pt x="61" y="65"/>
                </a:cubicBezTo>
                <a:cubicBezTo>
                  <a:pt x="59" y="68"/>
                  <a:pt x="57" y="73"/>
                  <a:pt x="57" y="77"/>
                </a:cubicBezTo>
                <a:cubicBezTo>
                  <a:pt x="56" y="73"/>
                  <a:pt x="55" y="69"/>
                  <a:pt x="53" y="65"/>
                </a:cubicBezTo>
                <a:cubicBezTo>
                  <a:pt x="50" y="61"/>
                  <a:pt x="45" y="59"/>
                  <a:pt x="41" y="55"/>
                </a:cubicBezTo>
                <a:cubicBezTo>
                  <a:pt x="41" y="55"/>
                  <a:pt x="37" y="50"/>
                  <a:pt x="37" y="50"/>
                </a:cubicBezTo>
                <a:cubicBezTo>
                  <a:pt x="37" y="50"/>
                  <a:pt x="59" y="41"/>
                  <a:pt x="77" y="51"/>
                </a:cubicBezTo>
                <a:close/>
                <a:moveTo>
                  <a:pt x="57" y="81"/>
                </a:moveTo>
                <a:cubicBezTo>
                  <a:pt x="58" y="84"/>
                  <a:pt x="58" y="88"/>
                  <a:pt x="57" y="87"/>
                </a:cubicBezTo>
                <a:cubicBezTo>
                  <a:pt x="56" y="87"/>
                  <a:pt x="57" y="81"/>
                  <a:pt x="57" y="8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2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4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900"/>
                            </p:stCondLst>
                            <p:childTnLst>
                              <p:par>
                                <p:cTn id="14" presetID="2" presetClass="entr" presetSubtype="2"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1+#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1+#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20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1+#ppt_w/2"/>
                                          </p:val>
                                        </p:tav>
                                        <p:tav tm="100000">
                                          <p:val>
                                            <p:strVal val="#ppt_x"/>
                                          </p:val>
                                        </p:tav>
                                      </p:tavLst>
                                    </p:anim>
                                    <p:anim calcmode="lin" valueType="num">
                                      <p:cBhvr additive="base">
                                        <p:cTn id="29" dur="500" fill="hold"/>
                                        <p:tgtEl>
                                          <p:spTgt spid="9"/>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20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1+#ppt_w/2"/>
                                          </p:val>
                                        </p:tav>
                                        <p:tav tm="100000">
                                          <p:val>
                                            <p:strVal val="#ppt_x"/>
                                          </p:val>
                                        </p:tav>
                                      </p:tavLst>
                                    </p:anim>
                                    <p:anim calcmode="lin" valueType="num">
                                      <p:cBhvr additive="base">
                                        <p:cTn id="33" dur="500" fill="hold"/>
                                        <p:tgtEl>
                                          <p:spTgt spid="10"/>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20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1+#ppt_w/2"/>
                                          </p:val>
                                        </p:tav>
                                        <p:tav tm="100000">
                                          <p:val>
                                            <p:strVal val="#ppt_x"/>
                                          </p:val>
                                        </p:tav>
                                      </p:tavLst>
                                    </p:anim>
                                    <p:anim calcmode="lin" valueType="num">
                                      <p:cBhvr additive="base">
                                        <p:cTn id="37" dur="500" fill="hold"/>
                                        <p:tgtEl>
                                          <p:spTgt spid="12"/>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60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500" fill="hold"/>
                                        <p:tgtEl>
                                          <p:spTgt spid="17"/>
                                        </p:tgtEl>
                                        <p:attrNameLst>
                                          <p:attrName>ppt_x</p:attrName>
                                        </p:attrNameLst>
                                      </p:cBhvr>
                                      <p:tavLst>
                                        <p:tav tm="0">
                                          <p:val>
                                            <p:strVal val="1+#ppt_w/2"/>
                                          </p:val>
                                        </p:tav>
                                        <p:tav tm="100000">
                                          <p:val>
                                            <p:strVal val="#ppt_x"/>
                                          </p:val>
                                        </p:tav>
                                      </p:tavLst>
                                    </p:anim>
                                    <p:anim calcmode="lin" valueType="num">
                                      <p:cBhvr additive="base">
                                        <p:cTn id="41" dur="500" fill="hold"/>
                                        <p:tgtEl>
                                          <p:spTgt spid="17"/>
                                        </p:tgtEl>
                                        <p:attrNameLst>
                                          <p:attrName>ppt_y</p:attrName>
                                        </p:attrNameLst>
                                      </p:cBhvr>
                                      <p:tavLst>
                                        <p:tav tm="0">
                                          <p:val>
                                            <p:strVal val="#ppt_y"/>
                                          </p:val>
                                        </p:tav>
                                        <p:tav tm="100000">
                                          <p:val>
                                            <p:strVal val="#ppt_y"/>
                                          </p:val>
                                        </p:tav>
                                      </p:tavLst>
                                    </p:anim>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10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1000"/>
                                        <p:tgtEl>
                                          <p:spTgt spid="33"/>
                                        </p:tgtEl>
                                      </p:cBhvr>
                                    </p:animEffect>
                                  </p:childTnLst>
                                </p:cTn>
                              </p:par>
                              <p:par>
                                <p:cTn id="52" presetID="2" presetClass="entr" presetSubtype="2" fill="hold" grpId="0" nodeType="withEffect">
                                  <p:stCondLst>
                                    <p:cond delay="400"/>
                                  </p:stCondLst>
                                  <p:childTnLst>
                                    <p:set>
                                      <p:cBhvr>
                                        <p:cTn id="53" dur="1" fill="hold">
                                          <p:stCondLst>
                                            <p:cond delay="0"/>
                                          </p:stCondLst>
                                        </p:cTn>
                                        <p:tgtEl>
                                          <p:spTgt spid="49"/>
                                        </p:tgtEl>
                                        <p:attrNameLst>
                                          <p:attrName>style.visibility</p:attrName>
                                        </p:attrNameLst>
                                      </p:cBhvr>
                                      <p:to>
                                        <p:strVal val="visible"/>
                                      </p:to>
                                    </p:set>
                                    <p:anim calcmode="lin" valueType="num">
                                      <p:cBhvr additive="base">
                                        <p:cTn id="54" dur="500" fill="hold"/>
                                        <p:tgtEl>
                                          <p:spTgt spid="49"/>
                                        </p:tgtEl>
                                        <p:attrNameLst>
                                          <p:attrName>ppt_x</p:attrName>
                                        </p:attrNameLst>
                                      </p:cBhvr>
                                      <p:tavLst>
                                        <p:tav tm="0">
                                          <p:val>
                                            <p:strVal val="1+#ppt_w/2"/>
                                          </p:val>
                                        </p:tav>
                                        <p:tav tm="100000">
                                          <p:val>
                                            <p:strVal val="#ppt_x"/>
                                          </p:val>
                                        </p:tav>
                                      </p:tavLst>
                                    </p:anim>
                                    <p:anim calcmode="lin" valueType="num">
                                      <p:cBhvr additive="base">
                                        <p:cTn id="55" dur="500" fill="hold"/>
                                        <p:tgtEl>
                                          <p:spTgt spid="49"/>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400"/>
                                  </p:stCondLst>
                                  <p:childTnLst>
                                    <p:set>
                                      <p:cBhvr>
                                        <p:cTn id="57" dur="1" fill="hold">
                                          <p:stCondLst>
                                            <p:cond delay="0"/>
                                          </p:stCondLst>
                                        </p:cTn>
                                        <p:tgtEl>
                                          <p:spTgt spid="48"/>
                                        </p:tgtEl>
                                        <p:attrNameLst>
                                          <p:attrName>style.visibility</p:attrName>
                                        </p:attrNameLst>
                                      </p:cBhvr>
                                      <p:to>
                                        <p:strVal val="visible"/>
                                      </p:to>
                                    </p:set>
                                    <p:anim calcmode="lin" valueType="num">
                                      <p:cBhvr additive="base">
                                        <p:cTn id="58" dur="500" fill="hold"/>
                                        <p:tgtEl>
                                          <p:spTgt spid="48"/>
                                        </p:tgtEl>
                                        <p:attrNameLst>
                                          <p:attrName>ppt_x</p:attrName>
                                        </p:attrNameLst>
                                      </p:cBhvr>
                                      <p:tavLst>
                                        <p:tav tm="0">
                                          <p:val>
                                            <p:strVal val="1+#ppt_w/2"/>
                                          </p:val>
                                        </p:tav>
                                        <p:tav tm="100000">
                                          <p:val>
                                            <p:strVal val="#ppt_x"/>
                                          </p:val>
                                        </p:tav>
                                      </p:tavLst>
                                    </p:anim>
                                    <p:anim calcmode="lin" valueType="num">
                                      <p:cBhvr additive="base">
                                        <p:cTn id="59" dur="500" fill="hold"/>
                                        <p:tgtEl>
                                          <p:spTgt spid="48"/>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400"/>
                                  </p:stCondLst>
                                  <p:childTnLst>
                                    <p:set>
                                      <p:cBhvr>
                                        <p:cTn id="61" dur="1" fill="hold">
                                          <p:stCondLst>
                                            <p:cond delay="0"/>
                                          </p:stCondLst>
                                        </p:cTn>
                                        <p:tgtEl>
                                          <p:spTgt spid="50"/>
                                        </p:tgtEl>
                                        <p:attrNameLst>
                                          <p:attrName>style.visibility</p:attrName>
                                        </p:attrNameLst>
                                      </p:cBhvr>
                                      <p:to>
                                        <p:strVal val="visible"/>
                                      </p:to>
                                    </p:set>
                                    <p:anim calcmode="lin" valueType="num">
                                      <p:cBhvr additive="base">
                                        <p:cTn id="62" dur="500" fill="hold"/>
                                        <p:tgtEl>
                                          <p:spTgt spid="50"/>
                                        </p:tgtEl>
                                        <p:attrNameLst>
                                          <p:attrName>ppt_x</p:attrName>
                                        </p:attrNameLst>
                                      </p:cBhvr>
                                      <p:tavLst>
                                        <p:tav tm="0">
                                          <p:val>
                                            <p:strVal val="1+#ppt_w/2"/>
                                          </p:val>
                                        </p:tav>
                                        <p:tav tm="100000">
                                          <p:val>
                                            <p:strVal val="#ppt_x"/>
                                          </p:val>
                                        </p:tav>
                                      </p:tavLst>
                                    </p:anim>
                                    <p:anim calcmode="lin" valueType="num">
                                      <p:cBhvr additive="base">
                                        <p:cTn id="63" dur="500" fill="hold"/>
                                        <p:tgtEl>
                                          <p:spTgt spid="50"/>
                                        </p:tgtEl>
                                        <p:attrNameLst>
                                          <p:attrName>ppt_y</p:attrName>
                                        </p:attrNameLst>
                                      </p:cBhvr>
                                      <p:tavLst>
                                        <p:tav tm="0">
                                          <p:val>
                                            <p:strVal val="#ppt_y"/>
                                          </p:val>
                                        </p:tav>
                                        <p:tav tm="100000">
                                          <p:val>
                                            <p:strVal val="#ppt_y"/>
                                          </p:val>
                                        </p:tav>
                                      </p:tavLst>
                                    </p:anim>
                                  </p:childTnLst>
                                </p:cTn>
                              </p:par>
                              <p:par>
                                <p:cTn id="64" presetID="10" presetClass="entr" presetSubtype="0" fill="hold" grpId="0" nodeType="withEffect">
                                  <p:stCondLst>
                                    <p:cond delay="0"/>
                                  </p:stCondLst>
                                  <p:childTnLst>
                                    <p:set>
                                      <p:cBhvr>
                                        <p:cTn id="65" dur="1" fill="hold">
                                          <p:stCondLst>
                                            <p:cond delay="0"/>
                                          </p:stCondLst>
                                        </p:cTn>
                                        <p:tgtEl>
                                          <p:spTgt spid="51"/>
                                        </p:tgtEl>
                                        <p:attrNameLst>
                                          <p:attrName>style.visibility</p:attrName>
                                        </p:attrNameLst>
                                      </p:cBhvr>
                                      <p:to>
                                        <p:strVal val="visible"/>
                                      </p:to>
                                    </p:set>
                                    <p:animEffect transition="in" filter="fade">
                                      <p:cBhvr>
                                        <p:cTn id="66"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bldLvl="0" animBg="1"/>
      <p:bldP spid="5" grpId="0"/>
      <p:bldP spid="8" grpId="0" animBg="1"/>
      <p:bldP spid="9" grpId="0"/>
      <p:bldP spid="12" grpId="0" bldLvl="0" animBg="1"/>
      <p:bldP spid="17" grpId="0"/>
      <p:bldP spid="3" grpId="0"/>
      <p:bldP spid="4" grpId="0"/>
      <p:bldP spid="29" grpId="0" bldLvl="0" animBg="1"/>
      <p:bldP spid="30" grpId="0" animBg="1"/>
      <p:bldP spid="33" grpId="0" bldLvl="0" animBg="1"/>
      <p:bldP spid="48" grpId="0" bldLvl="0" animBg="1"/>
      <p:bldP spid="49" grpId="0"/>
      <p:bldP spid="50" grpId="0" bldLvl="0" animBg="1"/>
      <p:bldP spid="51"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zh-CN"/>
              <a:t>人脸检测模型</a:t>
            </a:r>
          </a:p>
        </p:txBody>
      </p:sp>
      <p:sp>
        <p:nvSpPr>
          <p:cNvPr id="2" name="文本框 1"/>
          <p:cNvSpPr txBox="1"/>
          <p:nvPr/>
        </p:nvSpPr>
        <p:spPr>
          <a:xfrm>
            <a:off x="1640840" y="1210945"/>
            <a:ext cx="8664575" cy="645160"/>
          </a:xfrm>
          <a:prstGeom prst="rect">
            <a:avLst/>
          </a:prstGeom>
          <a:noFill/>
        </p:spPr>
        <p:txBody>
          <a:bodyPr wrap="square" rtlCol="0" anchor="t">
            <a:spAutoFit/>
          </a:bodyPr>
          <a:lstStyle/>
          <a:p>
            <a:pPr algn="l">
              <a:buClrTx/>
              <a:buSzTx/>
              <a:buFontTx/>
              <a:defRPr sz="2000">
                <a:solidFill>
                  <a:srgbClr val="717172"/>
                </a:solidFill>
              </a:defRPr>
            </a:pPr>
            <a:r>
              <a:rPr lang="en-US" sz="1800">
                <a:latin typeface="Calibri" panose="020F0502020204030204" charset="0"/>
                <a:ea typeface="微软雅黑" panose="020B0503020204020204" pitchFamily="34" charset="-122"/>
                <a:sym typeface="Calibri" panose="020F0502020204030204" charset="0"/>
              </a:rPr>
              <a:t>        </a:t>
            </a:r>
            <a:r>
              <a:rPr lang="zh-CN" altLang="en-US" sz="1800">
                <a:latin typeface="Calibri" panose="020F0502020204030204" charset="0"/>
                <a:ea typeface="微软雅黑" panose="020B0503020204020204" pitchFamily="34" charset="-122"/>
              </a:rPr>
              <a:t> MTCNN是多任务级联CNN的人脸检测深度学习模型，该模型中综合考虑了人脸边框回归和面部关键点检测。</a:t>
            </a:r>
          </a:p>
        </p:txBody>
      </p:sp>
      <p:pic>
        <p:nvPicPr>
          <p:cNvPr id="4" name="图片 3" descr="MTCNN"/>
          <p:cNvPicPr>
            <a:picLocks noChangeAspect="1"/>
          </p:cNvPicPr>
          <p:nvPr/>
        </p:nvPicPr>
        <p:blipFill>
          <a:blip r:embed="rId3"/>
          <a:stretch>
            <a:fillRect/>
          </a:stretch>
        </p:blipFill>
        <p:spPr>
          <a:xfrm>
            <a:off x="716280" y="1856105"/>
            <a:ext cx="4299585" cy="4926965"/>
          </a:xfrm>
          <a:prstGeom prst="rect">
            <a:avLst/>
          </a:prstGeom>
        </p:spPr>
      </p:pic>
      <p:pic>
        <p:nvPicPr>
          <p:cNvPr id="8" name="图片 7" descr="MTCNN流程"/>
          <p:cNvPicPr>
            <a:picLocks noChangeAspect="1"/>
          </p:cNvPicPr>
          <p:nvPr/>
        </p:nvPicPr>
        <p:blipFill>
          <a:blip r:embed="rId4"/>
          <a:stretch>
            <a:fillRect/>
          </a:stretch>
        </p:blipFill>
        <p:spPr>
          <a:xfrm>
            <a:off x="5193665" y="3777615"/>
            <a:ext cx="6682740" cy="2559050"/>
          </a:xfrm>
          <a:prstGeom prst="rect">
            <a:avLst/>
          </a:prstGeom>
        </p:spPr>
      </p:pic>
      <p:sp>
        <p:nvSpPr>
          <p:cNvPr id="10" name="文本框 9"/>
          <p:cNvSpPr txBox="1"/>
          <p:nvPr/>
        </p:nvSpPr>
        <p:spPr>
          <a:xfrm>
            <a:off x="5231130" y="2217420"/>
            <a:ext cx="6607810" cy="1198880"/>
          </a:xfrm>
          <a:prstGeom prst="rect">
            <a:avLst/>
          </a:prstGeom>
          <a:noFill/>
        </p:spPr>
        <p:txBody>
          <a:bodyPr wrap="square" rtlCol="0">
            <a:spAutoFit/>
          </a:bodyPr>
          <a:lstStyle/>
          <a:p>
            <a:r>
              <a:rPr lang="zh-CN" altLang="en-US">
                <a:solidFill>
                  <a:schemeClr val="bg2">
                    <a:lumMod val="50000"/>
                  </a:schemeClr>
                </a:solidFill>
                <a:latin typeface="黑体" panose="02010609060101010101" charset="-122"/>
                <a:ea typeface="黑体" panose="02010609060101010101" charset="-122"/>
                <a:sym typeface="+mn-ea"/>
              </a:rPr>
              <a:t>人脸检测是对人脸进行识别和处理的第一步，主要用于检测并定位图片中的人脸，返回高精度的人脸框坐标及人脸特征点坐标。人脸识别会进一步提取每个人脸中所蕴涵的身份特征，并将其与已知的人脸进行对比，从而识别每个人脸的身份。</a:t>
            </a:r>
          </a:p>
        </p:txBody>
      </p:sp>
    </p:spTree>
    <p:extLst>
      <p:ext uri="{BB962C8B-B14F-4D97-AF65-F5344CB8AC3E}">
        <p14:creationId xmlns:p14="http://schemas.microsoft.com/office/powerpoint/2010/main" val="243534254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人脸识别模型</a:t>
            </a:r>
          </a:p>
        </p:txBody>
      </p:sp>
      <p:sp>
        <p:nvSpPr>
          <p:cNvPr id="2" name="文本框 1"/>
          <p:cNvSpPr txBox="1"/>
          <p:nvPr/>
        </p:nvSpPr>
        <p:spPr>
          <a:xfrm>
            <a:off x="619760" y="1216660"/>
            <a:ext cx="10953115" cy="3138170"/>
          </a:xfrm>
          <a:prstGeom prst="rect">
            <a:avLst/>
          </a:prstGeom>
          <a:noFill/>
        </p:spPr>
        <p:txBody>
          <a:bodyPr wrap="square" rtlCol="0">
            <a:spAutoFit/>
          </a:bodyPr>
          <a:lstStyle/>
          <a:p>
            <a:r>
              <a:rPr lang="en-US" altLang="zh-CN" dirty="0">
                <a:solidFill>
                  <a:srgbClr val="717172"/>
                </a:solidFill>
                <a:latin typeface="Calibri" panose="020F0502020204030204" charset="0"/>
                <a:ea typeface="微软雅黑" panose="020B0503020204020204" pitchFamily="34" charset="-122"/>
              </a:rPr>
              <a:t>        </a:t>
            </a:r>
            <a:r>
              <a:rPr lang="zh-CN" altLang="en-US" dirty="0">
                <a:solidFill>
                  <a:srgbClr val="717172"/>
                </a:solidFill>
                <a:latin typeface="Calibri" panose="020F0502020204030204" charset="0"/>
                <a:ea typeface="微软雅黑" panose="020B0503020204020204" pitchFamily="34" charset="-122"/>
              </a:rPr>
              <a:t>人脸识别步骤主要用于验证人脸是否为同一个人，通过人脸识别这个人是谁。</a:t>
            </a:r>
          </a:p>
          <a:p>
            <a:r>
              <a:rPr lang="zh-CN" altLang="en-US" dirty="0">
                <a:solidFill>
                  <a:srgbClr val="717172"/>
                </a:solidFill>
                <a:latin typeface="Calibri" panose="020F0502020204030204" charset="0"/>
                <a:ea typeface="微软雅黑" panose="020B0503020204020204" pitchFamily="34" charset="-122"/>
              </a:rPr>
              <a:t>        FaceNet的主要思想是把人脸图像映射到一个多维空间，通过空间距离表示人脸的相似度。同个人脸图像的空间距离比较小，不同人脸图像的空间距离比较大。通过人脸图像的空间映射就可以实现人脸识别，FaceNet中采用基于深度神经网络的图像映射方法和基于triplets（三联子）的loss函数训练神经网络，网络直接输出为128维度的向量空间。</a:t>
            </a:r>
          </a:p>
          <a:p>
            <a:r>
              <a:rPr lang="zh-CN" altLang="en-US" dirty="0">
                <a:solidFill>
                  <a:srgbClr val="717172"/>
                </a:solidFill>
                <a:latin typeface="Calibri" panose="020F0502020204030204" charset="0"/>
                <a:ea typeface="微软雅黑" panose="020B0503020204020204" pitchFamily="34" charset="-122"/>
              </a:rPr>
              <a:t>        1.通过MTCNN人脸检测模型，从照片中提取人脸图像。</a:t>
            </a:r>
          </a:p>
          <a:p>
            <a:endParaRPr lang="zh-CN" altLang="en-US" dirty="0">
              <a:solidFill>
                <a:srgbClr val="717172"/>
              </a:solidFill>
              <a:latin typeface="Calibri" panose="020F0502020204030204" charset="0"/>
              <a:ea typeface="微软雅黑" panose="020B0503020204020204" pitchFamily="34" charset="-122"/>
            </a:endParaRPr>
          </a:p>
          <a:p>
            <a:r>
              <a:rPr lang="zh-CN" altLang="en-US" dirty="0">
                <a:solidFill>
                  <a:srgbClr val="717172"/>
                </a:solidFill>
                <a:latin typeface="Calibri" panose="020F0502020204030204" charset="0"/>
                <a:ea typeface="微软雅黑" panose="020B0503020204020204" pitchFamily="34" charset="-122"/>
              </a:rPr>
              <a:t>        2.把人脸图像输入到FaceNet，计算Embedding的特征向量。</a:t>
            </a:r>
          </a:p>
          <a:p>
            <a:endParaRPr lang="zh-CN" altLang="en-US" dirty="0">
              <a:solidFill>
                <a:srgbClr val="717172"/>
              </a:solidFill>
              <a:latin typeface="Calibri" panose="020F0502020204030204" charset="0"/>
              <a:ea typeface="微软雅黑" panose="020B0503020204020204" pitchFamily="34" charset="-122"/>
            </a:endParaRPr>
          </a:p>
          <a:p>
            <a:r>
              <a:rPr lang="zh-CN" altLang="en-US" dirty="0">
                <a:solidFill>
                  <a:srgbClr val="717172"/>
                </a:solidFill>
                <a:latin typeface="Calibri" panose="020F0502020204030204" charset="0"/>
                <a:ea typeface="微软雅黑" panose="020B0503020204020204" pitchFamily="34" charset="-122"/>
              </a:rPr>
              <a:t>        3.比较特征向量间的欧式距离，判断是否为同一人，例如当特征距离小于1的时候认为是同一个人，特征距离大于1的时候认为是不同人。</a:t>
            </a:r>
          </a:p>
        </p:txBody>
      </p:sp>
      <p:pic>
        <p:nvPicPr>
          <p:cNvPr id="4" name="图片 3" descr="FaceNet LOSS"/>
          <p:cNvPicPr>
            <a:picLocks noChangeAspect="1"/>
          </p:cNvPicPr>
          <p:nvPr/>
        </p:nvPicPr>
        <p:blipFill>
          <a:blip r:embed="rId3"/>
          <a:stretch>
            <a:fillRect/>
          </a:stretch>
        </p:blipFill>
        <p:spPr>
          <a:xfrm>
            <a:off x="2333625" y="4667250"/>
            <a:ext cx="7525385" cy="1919605"/>
          </a:xfrm>
          <a:prstGeom prst="rect">
            <a:avLst/>
          </a:prstGeom>
        </p:spPr>
      </p:pic>
    </p:spTree>
    <p:extLst>
      <p:ext uri="{BB962C8B-B14F-4D97-AF65-F5344CB8AC3E}">
        <p14:creationId xmlns:p14="http://schemas.microsoft.com/office/powerpoint/2010/main" val="134112531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微软雅黑" panose="020B0503020204020204" pitchFamily="34" charset="-122"/>
              <a:ea typeface="微软雅黑" panose="020B0503020204020204" pitchFamily="34" charset="-122"/>
            </a:endParaRPr>
          </a:p>
        </p:txBody>
      </p:sp>
      <p:sp>
        <p:nvSpPr>
          <p:cNvPr id="3" name="箭头: V 形 2"/>
          <p:cNvSpPr/>
          <p:nvPr/>
        </p:nvSpPr>
        <p:spPr>
          <a:xfrm>
            <a:off x="251791" y="333375"/>
            <a:ext cx="357808" cy="408747"/>
          </a:xfrm>
          <a:prstGeom prst="chevron">
            <a:avLst/>
          </a:prstGeom>
          <a:solidFill>
            <a:srgbClr val="E4B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箭头: V 形 3"/>
          <p:cNvSpPr/>
          <p:nvPr/>
        </p:nvSpPr>
        <p:spPr>
          <a:xfrm>
            <a:off x="516835" y="333375"/>
            <a:ext cx="357808" cy="408747"/>
          </a:xfrm>
          <a:prstGeom prst="chevron">
            <a:avLst/>
          </a:prstGeom>
          <a:solidFill>
            <a:srgbClr val="333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007110" y="342265"/>
            <a:ext cx="4859655" cy="398780"/>
          </a:xfrm>
          <a:prstGeom prst="rect">
            <a:avLst/>
          </a:prstGeom>
          <a:noFill/>
        </p:spPr>
        <p:txBody>
          <a:bodyPr wrap="square" rtlCol="0">
            <a:spAutoFit/>
          </a:bodyPr>
          <a:lstStyle/>
          <a:p>
            <a:pPr algn="l"/>
            <a:r>
              <a:rPr lang="zh-CN" altLang="en-US"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实际场景运行效果</a:t>
            </a:r>
            <a:endParaRPr lang="zh-CN"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8" name="不完整圆 27"/>
          <p:cNvSpPr/>
          <p:nvPr/>
        </p:nvSpPr>
        <p:spPr>
          <a:xfrm rot="5400000">
            <a:off x="-2733068" y="4124932"/>
            <a:ext cx="5466135" cy="5466135"/>
          </a:xfrm>
          <a:prstGeom prst="pie">
            <a:avLst>
              <a:gd name="adj1" fmla="val 10800000"/>
              <a:gd name="adj2" fmla="val 16200000"/>
            </a:avLst>
          </a:prstGeom>
          <a:solidFill>
            <a:srgbClr val="E4B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9" name="不完整圆 28"/>
          <p:cNvSpPr/>
          <p:nvPr/>
        </p:nvSpPr>
        <p:spPr>
          <a:xfrm rot="16200000">
            <a:off x="9458932" y="-2733067"/>
            <a:ext cx="5466135" cy="5466135"/>
          </a:xfrm>
          <a:prstGeom prst="pie">
            <a:avLst>
              <a:gd name="adj1" fmla="val 10800000"/>
              <a:gd name="adj2" fmla="val 16200000"/>
            </a:avLst>
          </a:prstGeom>
          <a:solidFill>
            <a:srgbClr val="333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3" name="矩形 22"/>
          <p:cNvSpPr/>
          <p:nvPr/>
        </p:nvSpPr>
        <p:spPr>
          <a:xfrm rot="5400000">
            <a:off x="3732859" y="3598597"/>
            <a:ext cx="1303838" cy="13583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矩形 24"/>
          <p:cNvSpPr/>
          <p:nvPr/>
        </p:nvSpPr>
        <p:spPr>
          <a:xfrm rot="5400000">
            <a:off x="7163043" y="3590712"/>
            <a:ext cx="1303838" cy="13583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68278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微软雅黑" panose="020B0503020204020204" pitchFamily="34" charset="-122"/>
              <a:ea typeface="微软雅黑" panose="020B0503020204020204" pitchFamily="34" charset="-122"/>
            </a:endParaRPr>
          </a:p>
        </p:txBody>
      </p:sp>
      <p:sp>
        <p:nvSpPr>
          <p:cNvPr id="3" name="箭头: V 形 2"/>
          <p:cNvSpPr/>
          <p:nvPr/>
        </p:nvSpPr>
        <p:spPr>
          <a:xfrm>
            <a:off x="251791" y="333375"/>
            <a:ext cx="357808" cy="408747"/>
          </a:xfrm>
          <a:prstGeom prst="chevron">
            <a:avLst/>
          </a:prstGeom>
          <a:solidFill>
            <a:srgbClr val="E4B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箭头: V 形 3"/>
          <p:cNvSpPr/>
          <p:nvPr/>
        </p:nvSpPr>
        <p:spPr>
          <a:xfrm>
            <a:off x="516835" y="333375"/>
            <a:ext cx="357808" cy="408747"/>
          </a:xfrm>
          <a:prstGeom prst="chevron">
            <a:avLst/>
          </a:prstGeom>
          <a:solidFill>
            <a:srgbClr val="333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007110" y="342265"/>
            <a:ext cx="4859655" cy="398780"/>
          </a:xfrm>
          <a:prstGeom prst="rect">
            <a:avLst/>
          </a:prstGeom>
          <a:noFill/>
        </p:spPr>
        <p:txBody>
          <a:bodyPr wrap="square" rtlCol="0">
            <a:spAutoFit/>
          </a:bodyPr>
          <a:lstStyle/>
          <a:p>
            <a:pPr algn="l"/>
            <a:r>
              <a:rPr lang="zh-CN" altLang="en-US"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实际场景运行效果</a:t>
            </a:r>
            <a:endParaRPr lang="zh-CN"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8" name="不完整圆 27"/>
          <p:cNvSpPr/>
          <p:nvPr/>
        </p:nvSpPr>
        <p:spPr>
          <a:xfrm rot="5400000">
            <a:off x="-2733068" y="4124932"/>
            <a:ext cx="5466135" cy="5466135"/>
          </a:xfrm>
          <a:prstGeom prst="pie">
            <a:avLst>
              <a:gd name="adj1" fmla="val 10800000"/>
              <a:gd name="adj2" fmla="val 16200000"/>
            </a:avLst>
          </a:prstGeom>
          <a:solidFill>
            <a:srgbClr val="E4B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9" name="不完整圆 28"/>
          <p:cNvSpPr/>
          <p:nvPr/>
        </p:nvSpPr>
        <p:spPr>
          <a:xfrm rot="16200000">
            <a:off x="9458932" y="-2733067"/>
            <a:ext cx="5466135" cy="5466135"/>
          </a:xfrm>
          <a:prstGeom prst="pie">
            <a:avLst>
              <a:gd name="adj1" fmla="val 10800000"/>
              <a:gd name="adj2" fmla="val 16200000"/>
            </a:avLst>
          </a:prstGeom>
          <a:solidFill>
            <a:srgbClr val="333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3" name="矩形 22"/>
          <p:cNvSpPr/>
          <p:nvPr/>
        </p:nvSpPr>
        <p:spPr>
          <a:xfrm rot="5400000">
            <a:off x="3732859" y="3598597"/>
            <a:ext cx="1303838" cy="13583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矩形 24"/>
          <p:cNvSpPr/>
          <p:nvPr/>
        </p:nvSpPr>
        <p:spPr>
          <a:xfrm rot="5400000">
            <a:off x="7163043" y="3590712"/>
            <a:ext cx="1303838" cy="13583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9" name="图片 3">
            <a:extLst>
              <a:ext uri="{FF2B5EF4-FFF2-40B4-BE49-F238E27FC236}">
                <a16:creationId xmlns:a16="http://schemas.microsoft.com/office/drawing/2014/main" id="{BF649799-6FF5-4ECB-A808-FD1D095C0497}"/>
              </a:ext>
            </a:extLst>
          </p:cNvPr>
          <p:cNvPicPr>
            <a:picLocks noChangeAspect="1"/>
          </p:cNvPicPr>
          <p:nvPr/>
        </p:nvPicPr>
        <p:blipFill>
          <a:blip r:embed="rId3"/>
          <a:stretch>
            <a:fillRect/>
          </a:stretch>
        </p:blipFill>
        <p:spPr>
          <a:xfrm>
            <a:off x="598170" y="806450"/>
            <a:ext cx="4375150" cy="2736850"/>
          </a:xfrm>
          <a:prstGeom prst="rect">
            <a:avLst/>
          </a:prstGeom>
          <a:noFill/>
          <a:ln>
            <a:noFill/>
          </a:ln>
        </p:spPr>
      </p:pic>
      <p:pic>
        <p:nvPicPr>
          <p:cNvPr id="20" name="图片 11">
            <a:extLst>
              <a:ext uri="{FF2B5EF4-FFF2-40B4-BE49-F238E27FC236}">
                <a16:creationId xmlns:a16="http://schemas.microsoft.com/office/drawing/2014/main" id="{869AF302-E2A5-4B1A-8A89-5CB3CCBC4070}"/>
              </a:ext>
            </a:extLst>
          </p:cNvPr>
          <p:cNvPicPr>
            <a:picLocks noChangeAspect="1"/>
          </p:cNvPicPr>
          <p:nvPr/>
        </p:nvPicPr>
        <p:blipFill>
          <a:blip r:embed="rId4"/>
          <a:stretch>
            <a:fillRect/>
          </a:stretch>
        </p:blipFill>
        <p:spPr>
          <a:xfrm>
            <a:off x="5281930" y="721995"/>
            <a:ext cx="6408420" cy="2905760"/>
          </a:xfrm>
          <a:prstGeom prst="rect">
            <a:avLst/>
          </a:prstGeom>
          <a:noFill/>
          <a:ln>
            <a:noFill/>
          </a:ln>
        </p:spPr>
      </p:pic>
      <p:pic>
        <p:nvPicPr>
          <p:cNvPr id="21" name="图片 14">
            <a:extLst>
              <a:ext uri="{FF2B5EF4-FFF2-40B4-BE49-F238E27FC236}">
                <a16:creationId xmlns:a16="http://schemas.microsoft.com/office/drawing/2014/main" id="{C654749E-8A81-42BA-9531-87018A820983}"/>
              </a:ext>
            </a:extLst>
          </p:cNvPr>
          <p:cNvPicPr>
            <a:picLocks noChangeAspect="1"/>
          </p:cNvPicPr>
          <p:nvPr/>
        </p:nvPicPr>
        <p:blipFill>
          <a:blip r:embed="rId5"/>
          <a:stretch>
            <a:fillRect/>
          </a:stretch>
        </p:blipFill>
        <p:spPr>
          <a:xfrm>
            <a:off x="598170" y="3803015"/>
            <a:ext cx="4384040" cy="2874010"/>
          </a:xfrm>
          <a:prstGeom prst="rect">
            <a:avLst/>
          </a:prstGeom>
          <a:noFill/>
          <a:ln>
            <a:noFill/>
          </a:ln>
        </p:spPr>
      </p:pic>
      <p:pic>
        <p:nvPicPr>
          <p:cNvPr id="24" name="图片 23">
            <a:extLst>
              <a:ext uri="{FF2B5EF4-FFF2-40B4-BE49-F238E27FC236}">
                <a16:creationId xmlns:a16="http://schemas.microsoft.com/office/drawing/2014/main" id="{95166E62-382B-4356-B0A5-0BEE7436574F}"/>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769735" y="3949065"/>
            <a:ext cx="3432810" cy="2581910"/>
          </a:xfrm>
          <a:prstGeom prst="rect">
            <a:avLst/>
          </a:prstGeom>
          <a:noFill/>
          <a:ln>
            <a:noFill/>
          </a:ln>
        </p:spPr>
      </p:pic>
    </p:spTree>
    <p:extLst>
      <p:ext uri="{BB962C8B-B14F-4D97-AF65-F5344CB8AC3E}">
        <p14:creationId xmlns:p14="http://schemas.microsoft.com/office/powerpoint/2010/main" val="3912096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微软雅黑" panose="020B0503020204020204" pitchFamily="34" charset="-122"/>
              <a:ea typeface="微软雅黑" panose="020B0503020204020204" pitchFamily="34" charset="-122"/>
            </a:endParaRPr>
          </a:p>
        </p:txBody>
      </p:sp>
      <p:sp>
        <p:nvSpPr>
          <p:cNvPr id="3" name="箭头: V 形 2"/>
          <p:cNvSpPr/>
          <p:nvPr/>
        </p:nvSpPr>
        <p:spPr>
          <a:xfrm>
            <a:off x="251791" y="333375"/>
            <a:ext cx="357808" cy="408747"/>
          </a:xfrm>
          <a:prstGeom prst="chevron">
            <a:avLst/>
          </a:prstGeom>
          <a:solidFill>
            <a:srgbClr val="E4B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箭头: V 形 3"/>
          <p:cNvSpPr/>
          <p:nvPr/>
        </p:nvSpPr>
        <p:spPr>
          <a:xfrm>
            <a:off x="516835" y="333375"/>
            <a:ext cx="357808" cy="408747"/>
          </a:xfrm>
          <a:prstGeom prst="chevron">
            <a:avLst/>
          </a:prstGeom>
          <a:solidFill>
            <a:srgbClr val="333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007110" y="342265"/>
            <a:ext cx="4859655" cy="398780"/>
          </a:xfrm>
          <a:prstGeom prst="rect">
            <a:avLst/>
          </a:prstGeom>
          <a:noFill/>
        </p:spPr>
        <p:txBody>
          <a:bodyPr wrap="square" rtlCol="0">
            <a:spAutoFit/>
          </a:bodyPr>
          <a:lstStyle/>
          <a:p>
            <a:pPr algn="l"/>
            <a:r>
              <a:rPr lang="zh-CN" altLang="en-US"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实际场景运行效果</a:t>
            </a:r>
            <a:endParaRPr lang="zh-CN" sz="20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8" name="不完整圆 27"/>
          <p:cNvSpPr/>
          <p:nvPr/>
        </p:nvSpPr>
        <p:spPr>
          <a:xfrm rot="5400000">
            <a:off x="-2733068" y="4124932"/>
            <a:ext cx="5466135" cy="5466135"/>
          </a:xfrm>
          <a:prstGeom prst="pie">
            <a:avLst>
              <a:gd name="adj1" fmla="val 10800000"/>
              <a:gd name="adj2" fmla="val 16200000"/>
            </a:avLst>
          </a:prstGeom>
          <a:solidFill>
            <a:srgbClr val="E4B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9" name="不完整圆 28"/>
          <p:cNvSpPr/>
          <p:nvPr/>
        </p:nvSpPr>
        <p:spPr>
          <a:xfrm rot="16200000">
            <a:off x="9458932" y="-2733067"/>
            <a:ext cx="5466135" cy="5466135"/>
          </a:xfrm>
          <a:prstGeom prst="pie">
            <a:avLst>
              <a:gd name="adj1" fmla="val 10800000"/>
              <a:gd name="adj2" fmla="val 16200000"/>
            </a:avLst>
          </a:prstGeom>
          <a:solidFill>
            <a:srgbClr val="333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3" name="矩形 22"/>
          <p:cNvSpPr/>
          <p:nvPr/>
        </p:nvSpPr>
        <p:spPr>
          <a:xfrm rot="5400000">
            <a:off x="3732859" y="3598597"/>
            <a:ext cx="1303838" cy="13583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5" name="矩形 24"/>
          <p:cNvSpPr/>
          <p:nvPr/>
        </p:nvSpPr>
        <p:spPr>
          <a:xfrm rot="5400000">
            <a:off x="7163043" y="3590712"/>
            <a:ext cx="1303838" cy="13583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07422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zh-CN" dirty="0"/>
              <a:t>多路视频</a:t>
            </a:r>
            <a:r>
              <a:rPr lang="zh-CN" altLang="en-US" dirty="0"/>
              <a:t>输入输出</a:t>
            </a:r>
          </a:p>
        </p:txBody>
      </p:sp>
      <p:sp>
        <p:nvSpPr>
          <p:cNvPr id="2" name="文本框 1"/>
          <p:cNvSpPr txBox="1"/>
          <p:nvPr/>
        </p:nvSpPr>
        <p:spPr>
          <a:xfrm>
            <a:off x="619760" y="1216660"/>
            <a:ext cx="10953115" cy="1754326"/>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对于多路视频接入，需要使用缓存机制缓存视频流画面，防止因检测导致的输入输出画面速度不匹配导致输入丢失甚至系统崩溃，设计实现了输入缓存队列机制保存视频流输入画面，为平衡检测速度与画面输出的流畅性，选择了每个输入视频流每秒截取</a:t>
            </a:r>
            <a:r>
              <a:rPr lang="en-US" altLang="zh-CN" dirty="0">
                <a:latin typeface="微软雅黑" panose="020B0503020204020204" pitchFamily="34" charset="-122"/>
                <a:ea typeface="微软雅黑" panose="020B0503020204020204" pitchFamily="34" charset="-122"/>
              </a:rPr>
              <a:t>2-3</a:t>
            </a:r>
            <a:r>
              <a:rPr lang="zh-CN" altLang="zh-CN" dirty="0">
                <a:latin typeface="微软雅黑" panose="020B0503020204020204" pitchFamily="34" charset="-122"/>
                <a:ea typeface="微软雅黑" panose="020B0503020204020204" pitchFamily="34" charset="-122"/>
              </a:rPr>
              <a:t>帧进入检测流程</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对于违规信息的上传与短视频的合成上传，使用缓存帧机制实现对已输入画面帧的保存，经过实际检验，使用缓存机制保存前一分钟的对应视频输入流的视频画面，且将其截取多个为长度</a:t>
            </a:r>
            <a:r>
              <a:rPr lang="en-US" altLang="zh-CN" dirty="0">
                <a:latin typeface="微软雅黑" panose="020B0503020204020204" pitchFamily="34" charset="-122"/>
                <a:ea typeface="微软雅黑" panose="020B0503020204020204" pitchFamily="34" charset="-122"/>
              </a:rPr>
              <a:t>5</a:t>
            </a:r>
            <a:r>
              <a:rPr lang="zh-CN" altLang="zh-CN" dirty="0">
                <a:latin typeface="微软雅黑" panose="020B0503020204020204" pitchFamily="34" charset="-122"/>
                <a:ea typeface="微软雅黑" panose="020B0503020204020204" pitchFamily="34" charset="-122"/>
              </a:rPr>
              <a:t>秒的短视频，在检测到异常事件发生后，将事件发生时间所在的短视频上传至食安监平台，完成从视频输入到输出上传的主要流程</a:t>
            </a:r>
            <a:endParaRPr lang="zh-CN" altLang="en-US" dirty="0">
              <a:solidFill>
                <a:srgbClr val="717172"/>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F6B9CF9A-EAF7-4A4C-AB14-0CE70D6B2F6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06466" y="3408323"/>
            <a:ext cx="4268850" cy="2918074"/>
          </a:xfrm>
          <a:prstGeom prst="rect">
            <a:avLst/>
          </a:prstGeom>
          <a:noFill/>
          <a:ln>
            <a:noFill/>
          </a:ln>
        </p:spPr>
      </p:pic>
      <p:pic>
        <p:nvPicPr>
          <p:cNvPr id="6" name="图片 5">
            <a:extLst>
              <a:ext uri="{FF2B5EF4-FFF2-40B4-BE49-F238E27FC236}">
                <a16:creationId xmlns:a16="http://schemas.microsoft.com/office/drawing/2014/main" id="{392A1BE2-1011-4F5F-8AF5-772177C5259F}"/>
              </a:ext>
            </a:extLst>
          </p:cNvPr>
          <p:cNvPicPr/>
          <p:nvPr/>
        </p:nvPicPr>
        <p:blipFill>
          <a:blip r:embed="rId4"/>
          <a:stretch>
            <a:fillRect/>
          </a:stretch>
        </p:blipFill>
        <p:spPr>
          <a:xfrm>
            <a:off x="6215173" y="3283987"/>
            <a:ext cx="4739005" cy="3166745"/>
          </a:xfrm>
          <a:prstGeom prst="rect">
            <a:avLst/>
          </a:prstGeom>
        </p:spPr>
      </p:pic>
    </p:spTree>
    <p:extLst>
      <p:ext uri="{BB962C8B-B14F-4D97-AF65-F5344CB8AC3E}">
        <p14:creationId xmlns:p14="http://schemas.microsoft.com/office/powerpoint/2010/main" val="202703131"/>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违规信息查看</a:t>
            </a:r>
          </a:p>
        </p:txBody>
      </p:sp>
      <p:sp>
        <p:nvSpPr>
          <p:cNvPr id="5" name="文本框 4"/>
          <p:cNvSpPr txBox="1"/>
          <p:nvPr/>
        </p:nvSpPr>
        <p:spPr>
          <a:xfrm>
            <a:off x="609600" y="1408430"/>
            <a:ext cx="10989945" cy="400110"/>
          </a:xfrm>
          <a:prstGeom prst="rect">
            <a:avLst/>
          </a:prstGeom>
          <a:noFill/>
          <a:ln w="9525">
            <a:noFill/>
          </a:ln>
        </p:spPr>
        <p:txBody>
          <a:bodyPr wrap="square">
            <a:spAutoFit/>
          </a:bodyPr>
          <a:lstStyle/>
          <a:p>
            <a:pPr indent="0"/>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实现</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web</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端查看违规信息上报，能够查看智能检测子系统上报的所有违规信息，并进行处理。</a:t>
            </a:r>
          </a:p>
        </p:txBody>
      </p:sp>
      <p:pic>
        <p:nvPicPr>
          <p:cNvPr id="2" name="图片 1" descr="微信图片_20190923124236"/>
          <p:cNvPicPr>
            <a:picLocks noChangeAspect="1"/>
          </p:cNvPicPr>
          <p:nvPr/>
        </p:nvPicPr>
        <p:blipFill>
          <a:blip r:embed="rId3"/>
          <a:stretch>
            <a:fillRect/>
          </a:stretch>
        </p:blipFill>
        <p:spPr>
          <a:xfrm>
            <a:off x="160020" y="2989580"/>
            <a:ext cx="5718810" cy="2739390"/>
          </a:xfrm>
          <a:prstGeom prst="rect">
            <a:avLst/>
          </a:prstGeom>
        </p:spPr>
      </p:pic>
      <p:pic>
        <p:nvPicPr>
          <p:cNvPr id="4" name="图片 3" descr="微信图片_20190923124240"/>
          <p:cNvPicPr>
            <a:picLocks noChangeAspect="1"/>
          </p:cNvPicPr>
          <p:nvPr/>
        </p:nvPicPr>
        <p:blipFill>
          <a:blip r:embed="rId4"/>
          <a:stretch>
            <a:fillRect/>
          </a:stretch>
        </p:blipFill>
        <p:spPr>
          <a:xfrm>
            <a:off x="6330950" y="2989580"/>
            <a:ext cx="5640070" cy="2683510"/>
          </a:xfrm>
          <a:prstGeom prst="rect">
            <a:avLst/>
          </a:prstGeom>
        </p:spPr>
      </p:pic>
      <p:sp>
        <p:nvSpPr>
          <p:cNvPr id="6" name="文本框 5"/>
          <p:cNvSpPr txBox="1"/>
          <p:nvPr/>
        </p:nvSpPr>
        <p:spPr>
          <a:xfrm>
            <a:off x="1473200" y="5960745"/>
            <a:ext cx="3091815" cy="368300"/>
          </a:xfrm>
          <a:prstGeom prst="rect">
            <a:avLst/>
          </a:prstGeom>
          <a:noFill/>
        </p:spPr>
        <p:txBody>
          <a:bodyPr wrap="none" rtlCol="0">
            <a:spAutoFit/>
          </a:bodyPr>
          <a:lstStyle/>
          <a:p>
            <a:r>
              <a:rPr lang="en-US" altLang="zh-CN"/>
              <a:t>web</a:t>
            </a:r>
            <a:r>
              <a:rPr lang="zh-CN" altLang="en-US"/>
              <a:t>端查看违规事件上报信息</a:t>
            </a:r>
          </a:p>
        </p:txBody>
      </p:sp>
      <p:sp>
        <p:nvSpPr>
          <p:cNvPr id="7" name="文本框 6"/>
          <p:cNvSpPr txBox="1"/>
          <p:nvPr/>
        </p:nvSpPr>
        <p:spPr>
          <a:xfrm>
            <a:off x="7833360" y="5960745"/>
            <a:ext cx="2634615" cy="368300"/>
          </a:xfrm>
          <a:prstGeom prst="rect">
            <a:avLst/>
          </a:prstGeom>
          <a:noFill/>
        </p:spPr>
        <p:txBody>
          <a:bodyPr wrap="none" rtlCol="0">
            <a:spAutoFit/>
          </a:bodyPr>
          <a:lstStyle/>
          <a:p>
            <a:r>
              <a:rPr lang="en-US" altLang="zh-CN"/>
              <a:t>web</a:t>
            </a:r>
            <a:r>
              <a:rPr lang="zh-CN" altLang="en-US"/>
              <a:t>端查看违规事件截图</a:t>
            </a:r>
          </a:p>
        </p:txBody>
      </p:sp>
    </p:spTree>
    <p:extLst>
      <p:ext uri="{BB962C8B-B14F-4D97-AF65-F5344CB8AC3E}">
        <p14:creationId xmlns:p14="http://schemas.microsoft.com/office/powerpoint/2010/main" val="283603319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主要创新点</a:t>
            </a:r>
          </a:p>
        </p:txBody>
      </p:sp>
      <p:sp>
        <p:nvSpPr>
          <p:cNvPr id="4" name="文本框 3">
            <a:extLst>
              <a:ext uri="{FF2B5EF4-FFF2-40B4-BE49-F238E27FC236}">
                <a16:creationId xmlns:a16="http://schemas.microsoft.com/office/drawing/2014/main" id="{CBB95ECF-5A0E-429A-97CA-D7BD9A407E2C}"/>
              </a:ext>
            </a:extLst>
          </p:cNvPr>
          <p:cNvSpPr txBox="1"/>
          <p:nvPr/>
        </p:nvSpPr>
        <p:spPr>
          <a:xfrm>
            <a:off x="609600" y="1408430"/>
            <a:ext cx="11003280" cy="5078313"/>
          </a:xfrm>
          <a:prstGeom prst="rect">
            <a:avLst/>
          </a:prstGeom>
          <a:noFill/>
          <a:ln w="9525">
            <a:noFill/>
          </a:ln>
        </p:spPr>
        <p:txBody>
          <a:bodyPr wrap="square">
            <a:spAutoFit/>
          </a:bodyPr>
          <a:lstStyle/>
          <a:p>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本课题通过开发食品安全监督平台下智能检测子系统，构建目标检测、人脸识别和动作识别模型，对企业在食品加工中出现的违规内容进行智能检测并将违规信息实时上传到食品安全监督管理平台，减轻相关监管部门监管压力、提高企业食品生产加工过程安全、提高群众参与度与食品安全的重视程度。本课题在设计与实现上存在的创新之处有：</a:t>
            </a:r>
          </a:p>
          <a:p>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1.</a:t>
            </a:r>
            <a:r>
              <a:rPr lang="zh-CN" altLang="zh-CN" b="1" dirty="0">
                <a:latin typeface="微软雅黑" panose="020B0503020204020204" pitchFamily="34" charset="-122"/>
                <a:ea typeface="微软雅黑" panose="020B0503020204020204" pitchFamily="34" charset="-122"/>
              </a:rPr>
              <a:t>针对实际需要与小目标检测进行优化的目标检测算法</a:t>
            </a:r>
            <a:endParaRPr lang="zh-CN"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现有的目标检测、人脸识别与动作识别算法对于实际场景中的应用存在一定的局限，且由于实际场景比较复杂，单纯使用现有的算法进行检测难以达到预期的检测正确率，出现误报的情况较多，通过对现有的算法进行优化改进得到在实际场景中应用效果更好的检测模型，并且减少系统开销；</a:t>
            </a:r>
          </a:p>
          <a:p>
            <a:r>
              <a:rPr lang="en-US" altLang="zh-CN" b="1" dirty="0">
                <a:latin typeface="微软雅黑" panose="020B0503020204020204" pitchFamily="34" charset="-122"/>
                <a:ea typeface="微软雅黑" panose="020B0503020204020204" pitchFamily="34" charset="-122"/>
              </a:rPr>
              <a:t>        2.</a:t>
            </a:r>
            <a:r>
              <a:rPr lang="zh-CN" altLang="zh-CN" b="1" dirty="0">
                <a:latin typeface="微软雅黑" panose="020B0503020204020204" pitchFamily="34" charset="-122"/>
                <a:ea typeface="微软雅黑" panose="020B0503020204020204" pitchFamily="34" charset="-122"/>
              </a:rPr>
              <a:t>智能检测子系统的构建</a:t>
            </a:r>
            <a:endParaRPr lang="zh-CN"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分析现有的食品安全监督管理平台中存在的优势与不足，建立食品安全监督管理平台下智能检测子系统构建一个智能检测子平台，实现多视频流接入与检测速度进行匹配从而保证系统的稳定运行与检测的实时性并支持主动异常恢复、接入目标检测与人脸识别算法实现多种违规内容检测、实现人脸信息快速录入、保存违规画面以及违规短视频合成上传、建立系统日志监控系统状态等功能；</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无感人脸识别在实际场景下的实现与应用</a:t>
            </a:r>
          </a:p>
          <a:p>
            <a:r>
              <a:rPr lang="zh-CN" altLang="en-US" dirty="0">
                <a:latin typeface="微软雅黑" panose="020B0503020204020204" pitchFamily="34" charset="-122"/>
                <a:ea typeface="微软雅黑" panose="020B0503020204020204" pitchFamily="34" charset="-122"/>
              </a:rPr>
              <a:t>        由于实际情况需要，实现无感陌生人脸识别在实际场景下的应用，构建包括企业人脸信息录入、管理界面化操作系统，且由于人员经过速度较快且配合程度较低，经过理论计算与实际测试得到监控摄像头安装推荐位置，实现无感陌生人检测功能，有效降低了识别误报率；</a:t>
            </a:r>
          </a:p>
          <a:p>
            <a:endParaRPr lang="zh-CN"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6211237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698518"/>
            <a:ext cx="12192000" cy="1594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098935"/>
          </a:xfrm>
          <a:prstGeom prst="rect">
            <a:avLst/>
          </a:prstGeom>
        </p:spPr>
      </p:pic>
      <p:sp>
        <p:nvSpPr>
          <p:cNvPr id="10" name="矩形 9"/>
          <p:cNvSpPr/>
          <p:nvPr/>
        </p:nvSpPr>
        <p:spPr>
          <a:xfrm>
            <a:off x="0" y="4520036"/>
            <a:ext cx="12192000" cy="23379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32"/>
          <p:cNvSpPr txBox="1"/>
          <p:nvPr/>
        </p:nvSpPr>
        <p:spPr>
          <a:xfrm>
            <a:off x="2540000" y="4872986"/>
            <a:ext cx="7112000" cy="368935"/>
          </a:xfrm>
          <a:prstGeom prst="rect">
            <a:avLst/>
          </a:prstGeom>
          <a:noFill/>
        </p:spPr>
        <p:txBody>
          <a:bodyPr wrap="square" lIns="0" tIns="0" rIns="0" bIns="0" rtlCol="0">
            <a:spAutoFit/>
          </a:bodyPr>
          <a:lstStyle/>
          <a:p>
            <a:pPr algn="ctr"/>
            <a:r>
              <a:rPr lang="zh-CN" altLang="en-US" sz="2400" dirty="0">
                <a:solidFill>
                  <a:schemeClr val="bg1"/>
                </a:solidFill>
                <a:latin typeface="思源黑体 CN Light" panose="020B0300000000000000" pitchFamily="34" charset="-122"/>
                <a:ea typeface="思源黑体 CN Light" panose="020B0300000000000000" pitchFamily="34" charset="-122"/>
              </a:rPr>
              <a:t>计算机学院  </a:t>
            </a:r>
            <a:r>
              <a:rPr lang="en-US" altLang="zh-CN" sz="2400" dirty="0">
                <a:solidFill>
                  <a:schemeClr val="bg1"/>
                </a:solidFill>
                <a:latin typeface="思源黑体 CN Light" panose="020B0300000000000000" pitchFamily="34" charset="-122"/>
                <a:ea typeface="思源黑体 CN Light" panose="020B0300000000000000" pitchFamily="34" charset="-122"/>
              </a:rPr>
              <a:t>2018</a:t>
            </a:r>
            <a:r>
              <a:rPr lang="zh-CN" altLang="en-US" sz="2400" dirty="0">
                <a:solidFill>
                  <a:schemeClr val="bg1"/>
                </a:solidFill>
                <a:latin typeface="思源黑体 CN Light" panose="020B0300000000000000" pitchFamily="34" charset="-122"/>
                <a:ea typeface="思源黑体 CN Light" panose="020B0300000000000000" pitchFamily="34" charset="-122"/>
              </a:rPr>
              <a:t>级     专业：计算机技术</a:t>
            </a:r>
          </a:p>
        </p:txBody>
      </p:sp>
      <p:sp>
        <p:nvSpPr>
          <p:cNvPr id="16" name="TextBox 25"/>
          <p:cNvSpPr txBox="1"/>
          <p:nvPr/>
        </p:nvSpPr>
        <p:spPr>
          <a:xfrm>
            <a:off x="4339771" y="6287763"/>
            <a:ext cx="3512458" cy="245745"/>
          </a:xfrm>
          <a:prstGeom prst="rect">
            <a:avLst/>
          </a:prstGeom>
          <a:noFill/>
        </p:spPr>
        <p:txBody>
          <a:bodyPr wrap="square" lIns="0" tIns="0" rIns="0" bIns="0" rtlCol="0">
            <a:spAutoFit/>
          </a:bodyPr>
          <a:lstStyle>
            <a:defPPr>
              <a:defRPr lang="zh-CN"/>
            </a:defPPr>
            <a:lvl1pPr>
              <a:defRPr sz="1200">
                <a:solidFill>
                  <a:schemeClr val="bg1">
                    <a:lumMod val="85000"/>
                  </a:schemeClr>
                </a:solidFill>
                <a:latin typeface="微软雅黑" panose="020B0503020204020204" pitchFamily="34" charset="-122"/>
                <a:ea typeface="微软雅黑" panose="020B0503020204020204" pitchFamily="34" charset="-122"/>
              </a:defRPr>
            </a:lvl1pPr>
          </a:lstStyle>
          <a:p>
            <a:pPr algn="ctr"/>
            <a:r>
              <a:rPr lang="zh-CN" altLang="en-US" sz="1600" b="1" dirty="0">
                <a:solidFill>
                  <a:schemeClr val="bg1"/>
                </a:solidFill>
                <a:latin typeface="思源黑体 CN Light" panose="020B0300000000000000" pitchFamily="34" charset="-122"/>
                <a:ea typeface="思源黑体 CN Light" panose="020B0300000000000000" pitchFamily="34" charset="-122"/>
              </a:rPr>
              <a:t>答辩人：余飞杨</a:t>
            </a:r>
            <a:r>
              <a:rPr lang="en-US" altLang="zh-CN" sz="1600" dirty="0">
                <a:solidFill>
                  <a:schemeClr val="bg1"/>
                </a:solidFill>
                <a:latin typeface="思源黑体 CN Light" panose="020B0300000000000000" pitchFamily="34" charset="-122"/>
                <a:ea typeface="思源黑体 CN Light" panose="020B0300000000000000" pitchFamily="34" charset="-122"/>
              </a:rPr>
              <a:t>     </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p:txBody>
      </p:sp>
      <p:grpSp>
        <p:nvGrpSpPr>
          <p:cNvPr id="20" name="组合 19"/>
          <p:cNvGrpSpPr/>
          <p:nvPr/>
        </p:nvGrpSpPr>
        <p:grpSpPr>
          <a:xfrm>
            <a:off x="523876" y="2268169"/>
            <a:ext cx="11144250" cy="2249996"/>
            <a:chOff x="428886" y="2248991"/>
            <a:chExt cx="11334229" cy="2288352"/>
          </a:xfrm>
        </p:grpSpPr>
        <p:grpSp>
          <p:nvGrpSpPr>
            <p:cNvPr id="21" name="组合 20"/>
            <p:cNvGrpSpPr/>
            <p:nvPr/>
          </p:nvGrpSpPr>
          <p:grpSpPr>
            <a:xfrm>
              <a:off x="1051560" y="2248991"/>
              <a:ext cx="10088880" cy="2288352"/>
              <a:chOff x="1104900" y="1958705"/>
              <a:chExt cx="9982200" cy="2288352"/>
            </a:xfrm>
          </p:grpSpPr>
          <p:sp>
            <p:nvSpPr>
              <p:cNvPr id="26" name="矩形 10"/>
              <p:cNvSpPr/>
              <p:nvPr/>
            </p:nvSpPr>
            <p:spPr>
              <a:xfrm>
                <a:off x="1104900" y="1958705"/>
                <a:ext cx="9982200" cy="1754952"/>
              </a:xfrm>
              <a:custGeom>
                <a:avLst/>
                <a:gdLst>
                  <a:gd name="connsiteX0" fmla="*/ 0 w 12192000"/>
                  <a:gd name="connsiteY0" fmla="*/ 0 h 1690048"/>
                  <a:gd name="connsiteX1" fmla="*/ 12192000 w 12192000"/>
                  <a:gd name="connsiteY1" fmla="*/ 0 h 1690048"/>
                  <a:gd name="connsiteX2" fmla="*/ 12192000 w 12192000"/>
                  <a:gd name="connsiteY2" fmla="*/ 1690048 h 1690048"/>
                  <a:gd name="connsiteX3" fmla="*/ 0 w 12192000"/>
                  <a:gd name="connsiteY3" fmla="*/ 1690048 h 1690048"/>
                  <a:gd name="connsiteX4" fmla="*/ 0 w 12192000"/>
                  <a:gd name="connsiteY4" fmla="*/ 0 h 1690048"/>
                  <a:gd name="connsiteX0-1" fmla="*/ 0 w 12192000"/>
                  <a:gd name="connsiteY0-2" fmla="*/ 8731 h 1698779"/>
                  <a:gd name="connsiteX1-3" fmla="*/ 6092456 w 12192000"/>
                  <a:gd name="connsiteY1-4" fmla="*/ 0 h 1698779"/>
                  <a:gd name="connsiteX2-5" fmla="*/ 12192000 w 12192000"/>
                  <a:gd name="connsiteY2-6" fmla="*/ 8731 h 1698779"/>
                  <a:gd name="connsiteX3-7" fmla="*/ 12192000 w 12192000"/>
                  <a:gd name="connsiteY3-8" fmla="*/ 1698779 h 1698779"/>
                  <a:gd name="connsiteX4-9" fmla="*/ 0 w 12192000"/>
                  <a:gd name="connsiteY4-10" fmla="*/ 1698779 h 1698779"/>
                  <a:gd name="connsiteX5" fmla="*/ 0 w 12192000"/>
                  <a:gd name="connsiteY5" fmla="*/ 8731 h 1698779"/>
                  <a:gd name="connsiteX0-11" fmla="*/ 0 w 12192000"/>
                  <a:gd name="connsiteY0-12" fmla="*/ 444666 h 2134714"/>
                  <a:gd name="connsiteX1-13" fmla="*/ 6092456 w 12192000"/>
                  <a:gd name="connsiteY1-14" fmla="*/ 0 h 2134714"/>
                  <a:gd name="connsiteX2-15" fmla="*/ 12192000 w 12192000"/>
                  <a:gd name="connsiteY2-16" fmla="*/ 444666 h 2134714"/>
                  <a:gd name="connsiteX3-17" fmla="*/ 12192000 w 12192000"/>
                  <a:gd name="connsiteY3-18" fmla="*/ 2134714 h 2134714"/>
                  <a:gd name="connsiteX4-19" fmla="*/ 0 w 12192000"/>
                  <a:gd name="connsiteY4-20" fmla="*/ 2134714 h 2134714"/>
                  <a:gd name="connsiteX5-21" fmla="*/ 0 w 12192000"/>
                  <a:gd name="connsiteY5-22" fmla="*/ 444666 h 2134714"/>
                  <a:gd name="connsiteX0-23" fmla="*/ 0 w 12192000"/>
                  <a:gd name="connsiteY0-24" fmla="*/ 444666 h 2134714"/>
                  <a:gd name="connsiteX1-25" fmla="*/ 6092456 w 12192000"/>
                  <a:gd name="connsiteY1-26" fmla="*/ 0 h 2134714"/>
                  <a:gd name="connsiteX2-27" fmla="*/ 6916373 w 12192000"/>
                  <a:gd name="connsiteY2-28" fmla="*/ 43713 h 2134714"/>
                  <a:gd name="connsiteX3-29" fmla="*/ 12192000 w 12192000"/>
                  <a:gd name="connsiteY3-30" fmla="*/ 444666 h 2134714"/>
                  <a:gd name="connsiteX4-31" fmla="*/ 12192000 w 12192000"/>
                  <a:gd name="connsiteY4-32" fmla="*/ 2134714 h 2134714"/>
                  <a:gd name="connsiteX5-33" fmla="*/ 0 w 12192000"/>
                  <a:gd name="connsiteY5-34" fmla="*/ 2134714 h 2134714"/>
                  <a:gd name="connsiteX6" fmla="*/ 0 w 12192000"/>
                  <a:gd name="connsiteY6" fmla="*/ 444666 h 2134714"/>
                  <a:gd name="connsiteX0-35" fmla="*/ 0 w 12192000"/>
                  <a:gd name="connsiteY0-36" fmla="*/ 444666 h 2134714"/>
                  <a:gd name="connsiteX1-37" fmla="*/ 6092456 w 12192000"/>
                  <a:gd name="connsiteY1-38" fmla="*/ 0 h 2134714"/>
                  <a:gd name="connsiteX2-39" fmla="*/ 7509566 w 12192000"/>
                  <a:gd name="connsiteY2-40" fmla="*/ 81813 h 2134714"/>
                  <a:gd name="connsiteX3-41" fmla="*/ 12192000 w 12192000"/>
                  <a:gd name="connsiteY3-42" fmla="*/ 444666 h 2134714"/>
                  <a:gd name="connsiteX4-43" fmla="*/ 12192000 w 12192000"/>
                  <a:gd name="connsiteY4-44" fmla="*/ 2134714 h 2134714"/>
                  <a:gd name="connsiteX5-45" fmla="*/ 0 w 12192000"/>
                  <a:gd name="connsiteY5-46" fmla="*/ 2134714 h 2134714"/>
                  <a:gd name="connsiteX6-47" fmla="*/ 0 w 12192000"/>
                  <a:gd name="connsiteY6-48" fmla="*/ 444666 h 2134714"/>
                  <a:gd name="connsiteX0-49" fmla="*/ 0 w 12192000"/>
                  <a:gd name="connsiteY0-50" fmla="*/ 444666 h 2134714"/>
                  <a:gd name="connsiteX1-51" fmla="*/ 4291180 w 12192000"/>
                  <a:gd name="connsiteY1-52" fmla="*/ 119913 h 2134714"/>
                  <a:gd name="connsiteX2-53" fmla="*/ 6092456 w 12192000"/>
                  <a:gd name="connsiteY2-54" fmla="*/ 0 h 2134714"/>
                  <a:gd name="connsiteX3-55" fmla="*/ 7509566 w 12192000"/>
                  <a:gd name="connsiteY3-56" fmla="*/ 81813 h 2134714"/>
                  <a:gd name="connsiteX4-57" fmla="*/ 12192000 w 12192000"/>
                  <a:gd name="connsiteY4-58" fmla="*/ 444666 h 2134714"/>
                  <a:gd name="connsiteX5-59" fmla="*/ 12192000 w 12192000"/>
                  <a:gd name="connsiteY5-60" fmla="*/ 2134714 h 2134714"/>
                  <a:gd name="connsiteX6-61" fmla="*/ 0 w 12192000"/>
                  <a:gd name="connsiteY6-62" fmla="*/ 2134714 h 2134714"/>
                  <a:gd name="connsiteX7" fmla="*/ 0 w 12192000"/>
                  <a:gd name="connsiteY7" fmla="*/ 444666 h 2134714"/>
                  <a:gd name="connsiteX0-63" fmla="*/ 0 w 12192000"/>
                  <a:gd name="connsiteY0-64" fmla="*/ 362853 h 2052901"/>
                  <a:gd name="connsiteX1-65" fmla="*/ 4291180 w 12192000"/>
                  <a:gd name="connsiteY1-66" fmla="*/ 38100 h 2052901"/>
                  <a:gd name="connsiteX2-67" fmla="*/ 6092456 w 12192000"/>
                  <a:gd name="connsiteY2-68" fmla="*/ 19787 h 2052901"/>
                  <a:gd name="connsiteX3-69" fmla="*/ 7509566 w 12192000"/>
                  <a:gd name="connsiteY3-70" fmla="*/ 0 h 2052901"/>
                  <a:gd name="connsiteX4-71" fmla="*/ 12192000 w 12192000"/>
                  <a:gd name="connsiteY4-72" fmla="*/ 362853 h 2052901"/>
                  <a:gd name="connsiteX5-73" fmla="*/ 12192000 w 12192000"/>
                  <a:gd name="connsiteY5-74" fmla="*/ 2052901 h 2052901"/>
                  <a:gd name="connsiteX6-75" fmla="*/ 0 w 12192000"/>
                  <a:gd name="connsiteY6-76" fmla="*/ 2052901 h 2052901"/>
                  <a:gd name="connsiteX7-77" fmla="*/ 0 w 12192000"/>
                  <a:gd name="connsiteY7-78" fmla="*/ 362853 h 2052901"/>
                  <a:gd name="connsiteX0-79" fmla="*/ 0 w 12192000"/>
                  <a:gd name="connsiteY0-80" fmla="*/ 350153 h 2040201"/>
                  <a:gd name="connsiteX1-81" fmla="*/ 4291180 w 12192000"/>
                  <a:gd name="connsiteY1-82" fmla="*/ 25400 h 2040201"/>
                  <a:gd name="connsiteX2-83" fmla="*/ 6092456 w 12192000"/>
                  <a:gd name="connsiteY2-84" fmla="*/ 7087 h 2040201"/>
                  <a:gd name="connsiteX3-85" fmla="*/ 7724125 w 12192000"/>
                  <a:gd name="connsiteY3-86" fmla="*/ 0 h 2040201"/>
                  <a:gd name="connsiteX4-87" fmla="*/ 12192000 w 12192000"/>
                  <a:gd name="connsiteY4-88" fmla="*/ 350153 h 2040201"/>
                  <a:gd name="connsiteX5-89" fmla="*/ 12192000 w 12192000"/>
                  <a:gd name="connsiteY5-90" fmla="*/ 2040201 h 2040201"/>
                  <a:gd name="connsiteX6-91" fmla="*/ 0 w 12192000"/>
                  <a:gd name="connsiteY6-92" fmla="*/ 2040201 h 2040201"/>
                  <a:gd name="connsiteX7-93" fmla="*/ 0 w 12192000"/>
                  <a:gd name="connsiteY7-94" fmla="*/ 350153 h 2040201"/>
                  <a:gd name="connsiteX0-95" fmla="*/ 0 w 12192000"/>
                  <a:gd name="connsiteY0-96" fmla="*/ 350153 h 2040201"/>
                  <a:gd name="connsiteX1-97" fmla="*/ 4291180 w 12192000"/>
                  <a:gd name="connsiteY1-98" fmla="*/ 25400 h 2040201"/>
                  <a:gd name="connsiteX2-99" fmla="*/ 6092456 w 12192000"/>
                  <a:gd name="connsiteY2-100" fmla="*/ 7087 h 2040201"/>
                  <a:gd name="connsiteX3-101" fmla="*/ 7724125 w 12192000"/>
                  <a:gd name="connsiteY3-102" fmla="*/ 0 h 2040201"/>
                  <a:gd name="connsiteX4-103" fmla="*/ 12192000 w 12192000"/>
                  <a:gd name="connsiteY4-104" fmla="*/ 350153 h 2040201"/>
                  <a:gd name="connsiteX5-105" fmla="*/ 12192000 w 12192000"/>
                  <a:gd name="connsiteY5-106" fmla="*/ 2040201 h 2040201"/>
                  <a:gd name="connsiteX6-107" fmla="*/ 0 w 12192000"/>
                  <a:gd name="connsiteY6-108" fmla="*/ 2040201 h 2040201"/>
                  <a:gd name="connsiteX7-109" fmla="*/ 0 w 12192000"/>
                  <a:gd name="connsiteY7-110" fmla="*/ 350153 h 2040201"/>
                  <a:gd name="connsiteX0-111" fmla="*/ 0 w 12192000"/>
                  <a:gd name="connsiteY0-112" fmla="*/ 350153 h 2040201"/>
                  <a:gd name="connsiteX1-113" fmla="*/ 4291180 w 12192000"/>
                  <a:gd name="connsiteY1-114" fmla="*/ 25400 h 2040201"/>
                  <a:gd name="connsiteX2-115" fmla="*/ 6092456 w 12192000"/>
                  <a:gd name="connsiteY2-116" fmla="*/ 7087 h 2040201"/>
                  <a:gd name="connsiteX3-117" fmla="*/ 7724125 w 12192000"/>
                  <a:gd name="connsiteY3-118" fmla="*/ 0 h 2040201"/>
                  <a:gd name="connsiteX4-119" fmla="*/ 12192000 w 12192000"/>
                  <a:gd name="connsiteY4-120" fmla="*/ 350153 h 2040201"/>
                  <a:gd name="connsiteX5-121" fmla="*/ 12192000 w 12192000"/>
                  <a:gd name="connsiteY5-122" fmla="*/ 2040201 h 2040201"/>
                  <a:gd name="connsiteX6-123" fmla="*/ 0 w 12192000"/>
                  <a:gd name="connsiteY6-124" fmla="*/ 2040201 h 2040201"/>
                  <a:gd name="connsiteX7-125" fmla="*/ 0 w 12192000"/>
                  <a:gd name="connsiteY7-126" fmla="*/ 350153 h 2040201"/>
                  <a:gd name="connsiteX0-127" fmla="*/ 0 w 12192000"/>
                  <a:gd name="connsiteY0-128" fmla="*/ 350153 h 2040201"/>
                  <a:gd name="connsiteX1-129" fmla="*/ 4291180 w 12192000"/>
                  <a:gd name="connsiteY1-130" fmla="*/ 25400 h 2040201"/>
                  <a:gd name="connsiteX2-131" fmla="*/ 6092456 w 12192000"/>
                  <a:gd name="connsiteY2-132" fmla="*/ 7087 h 2040201"/>
                  <a:gd name="connsiteX3-133" fmla="*/ 7724125 w 12192000"/>
                  <a:gd name="connsiteY3-134" fmla="*/ 0 h 2040201"/>
                  <a:gd name="connsiteX4-135" fmla="*/ 12192000 w 12192000"/>
                  <a:gd name="connsiteY4-136" fmla="*/ 350153 h 2040201"/>
                  <a:gd name="connsiteX5-137" fmla="*/ 12192000 w 12192000"/>
                  <a:gd name="connsiteY5-138" fmla="*/ 2040201 h 2040201"/>
                  <a:gd name="connsiteX6-139" fmla="*/ 0 w 12192000"/>
                  <a:gd name="connsiteY6-140" fmla="*/ 2040201 h 2040201"/>
                  <a:gd name="connsiteX7-141" fmla="*/ 0 w 12192000"/>
                  <a:gd name="connsiteY7-142" fmla="*/ 350153 h 2040201"/>
                  <a:gd name="connsiteX0-143" fmla="*/ 0 w 12192000"/>
                  <a:gd name="connsiteY0-144" fmla="*/ 370449 h 2060497"/>
                  <a:gd name="connsiteX1-145" fmla="*/ 4291180 w 12192000"/>
                  <a:gd name="connsiteY1-146" fmla="*/ 45696 h 2060497"/>
                  <a:gd name="connsiteX2-147" fmla="*/ 6092456 w 12192000"/>
                  <a:gd name="connsiteY2-148" fmla="*/ 27383 h 2060497"/>
                  <a:gd name="connsiteX3-149" fmla="*/ 7724125 w 12192000"/>
                  <a:gd name="connsiteY3-150" fmla="*/ 20296 h 2060497"/>
                  <a:gd name="connsiteX4-151" fmla="*/ 12192000 w 12192000"/>
                  <a:gd name="connsiteY4-152" fmla="*/ 370449 h 2060497"/>
                  <a:gd name="connsiteX5-153" fmla="*/ 12192000 w 12192000"/>
                  <a:gd name="connsiteY5-154" fmla="*/ 2060497 h 2060497"/>
                  <a:gd name="connsiteX6-155" fmla="*/ 0 w 12192000"/>
                  <a:gd name="connsiteY6-156" fmla="*/ 2060497 h 2060497"/>
                  <a:gd name="connsiteX7-157" fmla="*/ 0 w 12192000"/>
                  <a:gd name="connsiteY7-158" fmla="*/ 370449 h 2060497"/>
                  <a:gd name="connsiteX0-159" fmla="*/ 0 w 12192000"/>
                  <a:gd name="connsiteY0-160" fmla="*/ 381402 h 2071450"/>
                  <a:gd name="connsiteX1-161" fmla="*/ 4291180 w 12192000"/>
                  <a:gd name="connsiteY1-162" fmla="*/ 56649 h 2071450"/>
                  <a:gd name="connsiteX2-163" fmla="*/ 7724125 w 12192000"/>
                  <a:gd name="connsiteY2-164" fmla="*/ 31249 h 2071450"/>
                  <a:gd name="connsiteX3-165" fmla="*/ 12192000 w 12192000"/>
                  <a:gd name="connsiteY3-166" fmla="*/ 381402 h 2071450"/>
                  <a:gd name="connsiteX4-167" fmla="*/ 12192000 w 12192000"/>
                  <a:gd name="connsiteY4-168" fmla="*/ 2071450 h 2071450"/>
                  <a:gd name="connsiteX5-169" fmla="*/ 0 w 12192000"/>
                  <a:gd name="connsiteY5-170" fmla="*/ 2071450 h 2071450"/>
                  <a:gd name="connsiteX6-171" fmla="*/ 0 w 12192000"/>
                  <a:gd name="connsiteY6-172" fmla="*/ 381402 h 20714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47" y="connsiteY6-48"/>
                  </a:cxn>
                </a:cxnLst>
                <a:rect l="l" t="t" r="r" b="b"/>
                <a:pathLst>
                  <a:path w="12192000" h="2071450">
                    <a:moveTo>
                      <a:pt x="0" y="381402"/>
                    </a:moveTo>
                    <a:cubicBezTo>
                      <a:pt x="1430393" y="273151"/>
                      <a:pt x="2620986" y="139500"/>
                      <a:pt x="4291180" y="56649"/>
                    </a:cubicBezTo>
                    <a:cubicBezTo>
                      <a:pt x="5578534" y="-1710"/>
                      <a:pt x="6407322" y="-22877"/>
                      <a:pt x="7724125" y="31249"/>
                    </a:cubicBezTo>
                    <a:cubicBezTo>
                      <a:pt x="9453218" y="109867"/>
                      <a:pt x="10702708" y="264684"/>
                      <a:pt x="12192000" y="381402"/>
                    </a:cubicBezTo>
                    <a:lnTo>
                      <a:pt x="12192000" y="2071450"/>
                    </a:lnTo>
                    <a:lnTo>
                      <a:pt x="0" y="2071450"/>
                    </a:lnTo>
                    <a:lnTo>
                      <a:pt x="0" y="381402"/>
                    </a:lnTo>
                    <a:close/>
                  </a:path>
                </a:pathLst>
              </a:custGeom>
              <a:gradFill flip="none" rotWithShape="1">
                <a:gsLst>
                  <a:gs pos="0">
                    <a:schemeClr val="bg2">
                      <a:lumMod val="50000"/>
                    </a:schemeClr>
                  </a:gs>
                  <a:gs pos="50000">
                    <a:schemeClr val="bg2">
                      <a:lumMod val="20000"/>
                      <a:lumOff val="80000"/>
                      <a:alpha val="0"/>
                    </a:schemeClr>
                  </a:gs>
                  <a:gs pos="100000">
                    <a:schemeClr val="bg2">
                      <a:lumMod val="50000"/>
                    </a:schemeClr>
                  </a:gs>
                </a:gsLst>
                <a:lin ang="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10"/>
              <p:cNvSpPr/>
              <p:nvPr/>
            </p:nvSpPr>
            <p:spPr>
              <a:xfrm flipV="1">
                <a:off x="1104900" y="2492105"/>
                <a:ext cx="9982200" cy="1754952"/>
              </a:xfrm>
              <a:custGeom>
                <a:avLst/>
                <a:gdLst>
                  <a:gd name="connsiteX0" fmla="*/ 0 w 12192000"/>
                  <a:gd name="connsiteY0" fmla="*/ 0 h 1690048"/>
                  <a:gd name="connsiteX1" fmla="*/ 12192000 w 12192000"/>
                  <a:gd name="connsiteY1" fmla="*/ 0 h 1690048"/>
                  <a:gd name="connsiteX2" fmla="*/ 12192000 w 12192000"/>
                  <a:gd name="connsiteY2" fmla="*/ 1690048 h 1690048"/>
                  <a:gd name="connsiteX3" fmla="*/ 0 w 12192000"/>
                  <a:gd name="connsiteY3" fmla="*/ 1690048 h 1690048"/>
                  <a:gd name="connsiteX4" fmla="*/ 0 w 12192000"/>
                  <a:gd name="connsiteY4" fmla="*/ 0 h 1690048"/>
                  <a:gd name="connsiteX0-1" fmla="*/ 0 w 12192000"/>
                  <a:gd name="connsiteY0-2" fmla="*/ 8731 h 1698779"/>
                  <a:gd name="connsiteX1-3" fmla="*/ 6092456 w 12192000"/>
                  <a:gd name="connsiteY1-4" fmla="*/ 0 h 1698779"/>
                  <a:gd name="connsiteX2-5" fmla="*/ 12192000 w 12192000"/>
                  <a:gd name="connsiteY2-6" fmla="*/ 8731 h 1698779"/>
                  <a:gd name="connsiteX3-7" fmla="*/ 12192000 w 12192000"/>
                  <a:gd name="connsiteY3-8" fmla="*/ 1698779 h 1698779"/>
                  <a:gd name="connsiteX4-9" fmla="*/ 0 w 12192000"/>
                  <a:gd name="connsiteY4-10" fmla="*/ 1698779 h 1698779"/>
                  <a:gd name="connsiteX5" fmla="*/ 0 w 12192000"/>
                  <a:gd name="connsiteY5" fmla="*/ 8731 h 1698779"/>
                  <a:gd name="connsiteX0-11" fmla="*/ 0 w 12192000"/>
                  <a:gd name="connsiteY0-12" fmla="*/ 444666 h 2134714"/>
                  <a:gd name="connsiteX1-13" fmla="*/ 6092456 w 12192000"/>
                  <a:gd name="connsiteY1-14" fmla="*/ 0 h 2134714"/>
                  <a:gd name="connsiteX2-15" fmla="*/ 12192000 w 12192000"/>
                  <a:gd name="connsiteY2-16" fmla="*/ 444666 h 2134714"/>
                  <a:gd name="connsiteX3-17" fmla="*/ 12192000 w 12192000"/>
                  <a:gd name="connsiteY3-18" fmla="*/ 2134714 h 2134714"/>
                  <a:gd name="connsiteX4-19" fmla="*/ 0 w 12192000"/>
                  <a:gd name="connsiteY4-20" fmla="*/ 2134714 h 2134714"/>
                  <a:gd name="connsiteX5-21" fmla="*/ 0 w 12192000"/>
                  <a:gd name="connsiteY5-22" fmla="*/ 444666 h 2134714"/>
                  <a:gd name="connsiteX0-23" fmla="*/ 0 w 12192000"/>
                  <a:gd name="connsiteY0-24" fmla="*/ 444666 h 2134714"/>
                  <a:gd name="connsiteX1-25" fmla="*/ 6092456 w 12192000"/>
                  <a:gd name="connsiteY1-26" fmla="*/ 0 h 2134714"/>
                  <a:gd name="connsiteX2-27" fmla="*/ 6916373 w 12192000"/>
                  <a:gd name="connsiteY2-28" fmla="*/ 43713 h 2134714"/>
                  <a:gd name="connsiteX3-29" fmla="*/ 12192000 w 12192000"/>
                  <a:gd name="connsiteY3-30" fmla="*/ 444666 h 2134714"/>
                  <a:gd name="connsiteX4-31" fmla="*/ 12192000 w 12192000"/>
                  <a:gd name="connsiteY4-32" fmla="*/ 2134714 h 2134714"/>
                  <a:gd name="connsiteX5-33" fmla="*/ 0 w 12192000"/>
                  <a:gd name="connsiteY5-34" fmla="*/ 2134714 h 2134714"/>
                  <a:gd name="connsiteX6" fmla="*/ 0 w 12192000"/>
                  <a:gd name="connsiteY6" fmla="*/ 444666 h 2134714"/>
                  <a:gd name="connsiteX0-35" fmla="*/ 0 w 12192000"/>
                  <a:gd name="connsiteY0-36" fmla="*/ 444666 h 2134714"/>
                  <a:gd name="connsiteX1-37" fmla="*/ 6092456 w 12192000"/>
                  <a:gd name="connsiteY1-38" fmla="*/ 0 h 2134714"/>
                  <a:gd name="connsiteX2-39" fmla="*/ 7509566 w 12192000"/>
                  <a:gd name="connsiteY2-40" fmla="*/ 81813 h 2134714"/>
                  <a:gd name="connsiteX3-41" fmla="*/ 12192000 w 12192000"/>
                  <a:gd name="connsiteY3-42" fmla="*/ 444666 h 2134714"/>
                  <a:gd name="connsiteX4-43" fmla="*/ 12192000 w 12192000"/>
                  <a:gd name="connsiteY4-44" fmla="*/ 2134714 h 2134714"/>
                  <a:gd name="connsiteX5-45" fmla="*/ 0 w 12192000"/>
                  <a:gd name="connsiteY5-46" fmla="*/ 2134714 h 2134714"/>
                  <a:gd name="connsiteX6-47" fmla="*/ 0 w 12192000"/>
                  <a:gd name="connsiteY6-48" fmla="*/ 444666 h 2134714"/>
                  <a:gd name="connsiteX0-49" fmla="*/ 0 w 12192000"/>
                  <a:gd name="connsiteY0-50" fmla="*/ 444666 h 2134714"/>
                  <a:gd name="connsiteX1-51" fmla="*/ 4291180 w 12192000"/>
                  <a:gd name="connsiteY1-52" fmla="*/ 119913 h 2134714"/>
                  <a:gd name="connsiteX2-53" fmla="*/ 6092456 w 12192000"/>
                  <a:gd name="connsiteY2-54" fmla="*/ 0 h 2134714"/>
                  <a:gd name="connsiteX3-55" fmla="*/ 7509566 w 12192000"/>
                  <a:gd name="connsiteY3-56" fmla="*/ 81813 h 2134714"/>
                  <a:gd name="connsiteX4-57" fmla="*/ 12192000 w 12192000"/>
                  <a:gd name="connsiteY4-58" fmla="*/ 444666 h 2134714"/>
                  <a:gd name="connsiteX5-59" fmla="*/ 12192000 w 12192000"/>
                  <a:gd name="connsiteY5-60" fmla="*/ 2134714 h 2134714"/>
                  <a:gd name="connsiteX6-61" fmla="*/ 0 w 12192000"/>
                  <a:gd name="connsiteY6-62" fmla="*/ 2134714 h 2134714"/>
                  <a:gd name="connsiteX7" fmla="*/ 0 w 12192000"/>
                  <a:gd name="connsiteY7" fmla="*/ 444666 h 2134714"/>
                  <a:gd name="connsiteX0-63" fmla="*/ 0 w 12192000"/>
                  <a:gd name="connsiteY0-64" fmla="*/ 362853 h 2052901"/>
                  <a:gd name="connsiteX1-65" fmla="*/ 4291180 w 12192000"/>
                  <a:gd name="connsiteY1-66" fmla="*/ 38100 h 2052901"/>
                  <a:gd name="connsiteX2-67" fmla="*/ 6092456 w 12192000"/>
                  <a:gd name="connsiteY2-68" fmla="*/ 19787 h 2052901"/>
                  <a:gd name="connsiteX3-69" fmla="*/ 7509566 w 12192000"/>
                  <a:gd name="connsiteY3-70" fmla="*/ 0 h 2052901"/>
                  <a:gd name="connsiteX4-71" fmla="*/ 12192000 w 12192000"/>
                  <a:gd name="connsiteY4-72" fmla="*/ 362853 h 2052901"/>
                  <a:gd name="connsiteX5-73" fmla="*/ 12192000 w 12192000"/>
                  <a:gd name="connsiteY5-74" fmla="*/ 2052901 h 2052901"/>
                  <a:gd name="connsiteX6-75" fmla="*/ 0 w 12192000"/>
                  <a:gd name="connsiteY6-76" fmla="*/ 2052901 h 2052901"/>
                  <a:gd name="connsiteX7-77" fmla="*/ 0 w 12192000"/>
                  <a:gd name="connsiteY7-78" fmla="*/ 362853 h 2052901"/>
                  <a:gd name="connsiteX0-79" fmla="*/ 0 w 12192000"/>
                  <a:gd name="connsiteY0-80" fmla="*/ 350153 h 2040201"/>
                  <a:gd name="connsiteX1-81" fmla="*/ 4291180 w 12192000"/>
                  <a:gd name="connsiteY1-82" fmla="*/ 25400 h 2040201"/>
                  <a:gd name="connsiteX2-83" fmla="*/ 6092456 w 12192000"/>
                  <a:gd name="connsiteY2-84" fmla="*/ 7087 h 2040201"/>
                  <a:gd name="connsiteX3-85" fmla="*/ 7724125 w 12192000"/>
                  <a:gd name="connsiteY3-86" fmla="*/ 0 h 2040201"/>
                  <a:gd name="connsiteX4-87" fmla="*/ 12192000 w 12192000"/>
                  <a:gd name="connsiteY4-88" fmla="*/ 350153 h 2040201"/>
                  <a:gd name="connsiteX5-89" fmla="*/ 12192000 w 12192000"/>
                  <a:gd name="connsiteY5-90" fmla="*/ 2040201 h 2040201"/>
                  <a:gd name="connsiteX6-91" fmla="*/ 0 w 12192000"/>
                  <a:gd name="connsiteY6-92" fmla="*/ 2040201 h 2040201"/>
                  <a:gd name="connsiteX7-93" fmla="*/ 0 w 12192000"/>
                  <a:gd name="connsiteY7-94" fmla="*/ 350153 h 2040201"/>
                  <a:gd name="connsiteX0-95" fmla="*/ 0 w 12192000"/>
                  <a:gd name="connsiteY0-96" fmla="*/ 350153 h 2040201"/>
                  <a:gd name="connsiteX1-97" fmla="*/ 4291180 w 12192000"/>
                  <a:gd name="connsiteY1-98" fmla="*/ 25400 h 2040201"/>
                  <a:gd name="connsiteX2-99" fmla="*/ 6092456 w 12192000"/>
                  <a:gd name="connsiteY2-100" fmla="*/ 7087 h 2040201"/>
                  <a:gd name="connsiteX3-101" fmla="*/ 7724125 w 12192000"/>
                  <a:gd name="connsiteY3-102" fmla="*/ 0 h 2040201"/>
                  <a:gd name="connsiteX4-103" fmla="*/ 12192000 w 12192000"/>
                  <a:gd name="connsiteY4-104" fmla="*/ 350153 h 2040201"/>
                  <a:gd name="connsiteX5-105" fmla="*/ 12192000 w 12192000"/>
                  <a:gd name="connsiteY5-106" fmla="*/ 2040201 h 2040201"/>
                  <a:gd name="connsiteX6-107" fmla="*/ 0 w 12192000"/>
                  <a:gd name="connsiteY6-108" fmla="*/ 2040201 h 2040201"/>
                  <a:gd name="connsiteX7-109" fmla="*/ 0 w 12192000"/>
                  <a:gd name="connsiteY7-110" fmla="*/ 350153 h 2040201"/>
                  <a:gd name="connsiteX0-111" fmla="*/ 0 w 12192000"/>
                  <a:gd name="connsiteY0-112" fmla="*/ 350153 h 2040201"/>
                  <a:gd name="connsiteX1-113" fmla="*/ 4291180 w 12192000"/>
                  <a:gd name="connsiteY1-114" fmla="*/ 25400 h 2040201"/>
                  <a:gd name="connsiteX2-115" fmla="*/ 6092456 w 12192000"/>
                  <a:gd name="connsiteY2-116" fmla="*/ 7087 h 2040201"/>
                  <a:gd name="connsiteX3-117" fmla="*/ 7724125 w 12192000"/>
                  <a:gd name="connsiteY3-118" fmla="*/ 0 h 2040201"/>
                  <a:gd name="connsiteX4-119" fmla="*/ 12192000 w 12192000"/>
                  <a:gd name="connsiteY4-120" fmla="*/ 350153 h 2040201"/>
                  <a:gd name="connsiteX5-121" fmla="*/ 12192000 w 12192000"/>
                  <a:gd name="connsiteY5-122" fmla="*/ 2040201 h 2040201"/>
                  <a:gd name="connsiteX6-123" fmla="*/ 0 w 12192000"/>
                  <a:gd name="connsiteY6-124" fmla="*/ 2040201 h 2040201"/>
                  <a:gd name="connsiteX7-125" fmla="*/ 0 w 12192000"/>
                  <a:gd name="connsiteY7-126" fmla="*/ 350153 h 2040201"/>
                  <a:gd name="connsiteX0-127" fmla="*/ 0 w 12192000"/>
                  <a:gd name="connsiteY0-128" fmla="*/ 350153 h 2040201"/>
                  <a:gd name="connsiteX1-129" fmla="*/ 4291180 w 12192000"/>
                  <a:gd name="connsiteY1-130" fmla="*/ 25400 h 2040201"/>
                  <a:gd name="connsiteX2-131" fmla="*/ 6092456 w 12192000"/>
                  <a:gd name="connsiteY2-132" fmla="*/ 7087 h 2040201"/>
                  <a:gd name="connsiteX3-133" fmla="*/ 7724125 w 12192000"/>
                  <a:gd name="connsiteY3-134" fmla="*/ 0 h 2040201"/>
                  <a:gd name="connsiteX4-135" fmla="*/ 12192000 w 12192000"/>
                  <a:gd name="connsiteY4-136" fmla="*/ 350153 h 2040201"/>
                  <a:gd name="connsiteX5-137" fmla="*/ 12192000 w 12192000"/>
                  <a:gd name="connsiteY5-138" fmla="*/ 2040201 h 2040201"/>
                  <a:gd name="connsiteX6-139" fmla="*/ 0 w 12192000"/>
                  <a:gd name="connsiteY6-140" fmla="*/ 2040201 h 2040201"/>
                  <a:gd name="connsiteX7-141" fmla="*/ 0 w 12192000"/>
                  <a:gd name="connsiteY7-142" fmla="*/ 350153 h 2040201"/>
                  <a:gd name="connsiteX0-143" fmla="*/ 0 w 12192000"/>
                  <a:gd name="connsiteY0-144" fmla="*/ 370449 h 2060497"/>
                  <a:gd name="connsiteX1-145" fmla="*/ 4291180 w 12192000"/>
                  <a:gd name="connsiteY1-146" fmla="*/ 45696 h 2060497"/>
                  <a:gd name="connsiteX2-147" fmla="*/ 6092456 w 12192000"/>
                  <a:gd name="connsiteY2-148" fmla="*/ 27383 h 2060497"/>
                  <a:gd name="connsiteX3-149" fmla="*/ 7724125 w 12192000"/>
                  <a:gd name="connsiteY3-150" fmla="*/ 20296 h 2060497"/>
                  <a:gd name="connsiteX4-151" fmla="*/ 12192000 w 12192000"/>
                  <a:gd name="connsiteY4-152" fmla="*/ 370449 h 2060497"/>
                  <a:gd name="connsiteX5-153" fmla="*/ 12192000 w 12192000"/>
                  <a:gd name="connsiteY5-154" fmla="*/ 2060497 h 2060497"/>
                  <a:gd name="connsiteX6-155" fmla="*/ 0 w 12192000"/>
                  <a:gd name="connsiteY6-156" fmla="*/ 2060497 h 2060497"/>
                  <a:gd name="connsiteX7-157" fmla="*/ 0 w 12192000"/>
                  <a:gd name="connsiteY7-158" fmla="*/ 370449 h 2060497"/>
                  <a:gd name="connsiteX0-159" fmla="*/ 0 w 12192000"/>
                  <a:gd name="connsiteY0-160" fmla="*/ 381402 h 2071450"/>
                  <a:gd name="connsiteX1-161" fmla="*/ 4291180 w 12192000"/>
                  <a:gd name="connsiteY1-162" fmla="*/ 56649 h 2071450"/>
                  <a:gd name="connsiteX2-163" fmla="*/ 7724125 w 12192000"/>
                  <a:gd name="connsiteY2-164" fmla="*/ 31249 h 2071450"/>
                  <a:gd name="connsiteX3-165" fmla="*/ 12192000 w 12192000"/>
                  <a:gd name="connsiteY3-166" fmla="*/ 381402 h 2071450"/>
                  <a:gd name="connsiteX4-167" fmla="*/ 12192000 w 12192000"/>
                  <a:gd name="connsiteY4-168" fmla="*/ 2071450 h 2071450"/>
                  <a:gd name="connsiteX5-169" fmla="*/ 0 w 12192000"/>
                  <a:gd name="connsiteY5-170" fmla="*/ 2071450 h 2071450"/>
                  <a:gd name="connsiteX6-171" fmla="*/ 0 w 12192000"/>
                  <a:gd name="connsiteY6-172" fmla="*/ 381402 h 20714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47" y="connsiteY6-48"/>
                  </a:cxn>
                </a:cxnLst>
                <a:rect l="l" t="t" r="r" b="b"/>
                <a:pathLst>
                  <a:path w="12192000" h="2071450">
                    <a:moveTo>
                      <a:pt x="0" y="381402"/>
                    </a:moveTo>
                    <a:cubicBezTo>
                      <a:pt x="1430393" y="273151"/>
                      <a:pt x="2620986" y="139500"/>
                      <a:pt x="4291180" y="56649"/>
                    </a:cubicBezTo>
                    <a:cubicBezTo>
                      <a:pt x="5578534" y="-1710"/>
                      <a:pt x="6407322" y="-22877"/>
                      <a:pt x="7724125" y="31249"/>
                    </a:cubicBezTo>
                    <a:cubicBezTo>
                      <a:pt x="9453218" y="109867"/>
                      <a:pt x="10702708" y="264684"/>
                      <a:pt x="12192000" y="381402"/>
                    </a:cubicBezTo>
                    <a:lnTo>
                      <a:pt x="12192000" y="2071450"/>
                    </a:lnTo>
                    <a:lnTo>
                      <a:pt x="0" y="2071450"/>
                    </a:lnTo>
                    <a:lnTo>
                      <a:pt x="0" y="381402"/>
                    </a:lnTo>
                    <a:close/>
                  </a:path>
                </a:pathLst>
              </a:custGeom>
              <a:gradFill flip="none" rotWithShape="1">
                <a:gsLst>
                  <a:gs pos="0">
                    <a:schemeClr val="bg2">
                      <a:lumMod val="50000"/>
                    </a:schemeClr>
                  </a:gs>
                  <a:gs pos="50000">
                    <a:schemeClr val="bg2">
                      <a:lumMod val="20000"/>
                      <a:lumOff val="80000"/>
                      <a:alpha val="0"/>
                    </a:schemeClr>
                  </a:gs>
                  <a:gs pos="100000">
                    <a:schemeClr val="bg2">
                      <a:lumMod val="50000"/>
                    </a:schemeClr>
                  </a:gs>
                </a:gsLst>
                <a:lin ang="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428886" y="2669227"/>
              <a:ext cx="11334229" cy="1432800"/>
              <a:chOff x="428886" y="2669227"/>
              <a:chExt cx="11334229" cy="1432800"/>
            </a:xfrm>
          </p:grpSpPr>
          <p:sp>
            <p:nvSpPr>
              <p:cNvPr id="23" name="矩形 22"/>
              <p:cNvSpPr/>
              <p:nvPr/>
            </p:nvSpPr>
            <p:spPr>
              <a:xfrm>
                <a:off x="1371600" y="2670203"/>
                <a:ext cx="9448800" cy="1431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五边形 23"/>
              <p:cNvSpPr/>
              <p:nvPr/>
            </p:nvSpPr>
            <p:spPr>
              <a:xfrm>
                <a:off x="9651999" y="2669227"/>
                <a:ext cx="2111116" cy="1432800"/>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五边形 24"/>
              <p:cNvSpPr/>
              <p:nvPr/>
            </p:nvSpPr>
            <p:spPr>
              <a:xfrm flipH="1">
                <a:off x="428886" y="2669227"/>
                <a:ext cx="2111114" cy="1432800"/>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TextBox 23"/>
          <p:cNvSpPr txBox="1"/>
          <p:nvPr/>
        </p:nvSpPr>
        <p:spPr>
          <a:xfrm>
            <a:off x="1385432" y="2876183"/>
            <a:ext cx="9369654" cy="1107996"/>
          </a:xfrm>
          <a:prstGeom prst="rect">
            <a:avLst/>
          </a:prstGeom>
          <a:noFill/>
        </p:spPr>
        <p:txBody>
          <a:bodyPr wrap="square" lIns="0" tIns="0" rIns="0" bIns="0" rtlCol="0">
            <a:spAutoFit/>
          </a:bodyPr>
          <a:lstStyle/>
          <a:p>
            <a:pPr algn="ctr"/>
            <a:r>
              <a:rPr lang="zh-CN" altLang="en-US" sz="7000" dirty="0">
                <a:solidFill>
                  <a:schemeClr val="tx1">
                    <a:lumMod val="75000"/>
                    <a:lumOff val="25000"/>
                  </a:schemeClr>
                </a:solidFill>
                <a:latin typeface="思源黑体 CN Bold" panose="020B0800000000000000" pitchFamily="34" charset="-122"/>
                <a:ea typeface="思源黑体 CN Bold" panose="020B0800000000000000" pitchFamily="34" charset="-122"/>
              </a:rPr>
              <a:t>感谢老师们批评指正</a:t>
            </a:r>
            <a:endParaRPr lang="zh-CN" altLang="en-US" sz="70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pic>
        <p:nvPicPr>
          <p:cNvPr id="18" name="图片 17">
            <a:extLst>
              <a:ext uri="{FF2B5EF4-FFF2-40B4-BE49-F238E27FC236}">
                <a16:creationId xmlns:a16="http://schemas.microsoft.com/office/drawing/2014/main" id="{0E0B8865-0867-4B42-827A-F55FB9C549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4796" y="419586"/>
            <a:ext cx="6296025" cy="19050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8"/>
                                        </p:tgtEl>
                                        <p:attrNameLst>
                                          <p:attrName>ppt_y</p:attrName>
                                        </p:attrNameLst>
                                      </p:cBhvr>
                                      <p:tavLst>
                                        <p:tav tm="0">
                                          <p:val>
                                            <p:strVal val="#ppt_y"/>
                                          </p:val>
                                        </p:tav>
                                        <p:tav tm="100000">
                                          <p:val>
                                            <p:strVal val="#ppt_y"/>
                                          </p:val>
                                        </p:tav>
                                      </p:tavLst>
                                    </p:anim>
                                    <p:anim calcmode="lin" valueType="num">
                                      <p:cBhvr>
                                        <p:cTn id="9"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8"/>
                                        </p:tgtEl>
                                      </p:cBhvr>
                                    </p:animEffect>
                                  </p:childTnLst>
                                </p:cTn>
                              </p:par>
                            </p:childTnLst>
                          </p:cTn>
                        </p:par>
                        <p:par>
                          <p:cTn id="12" fill="hold">
                            <p:stCondLst>
                              <p:cond delay="9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2"/>
                                        </p:tgtEl>
                                        <p:attrNameLst>
                                          <p:attrName>ppt_y</p:attrName>
                                        </p:attrNameLst>
                                      </p:cBhvr>
                                      <p:tavLst>
                                        <p:tav tm="0">
                                          <p:val>
                                            <p:strVal val="#ppt_y"/>
                                          </p:val>
                                        </p:tav>
                                        <p:tav tm="100000">
                                          <p:val>
                                            <p:strVal val="#ppt_y"/>
                                          </p:val>
                                        </p:tav>
                                      </p:tavLst>
                                    </p:anim>
                                    <p:anim calcmode="lin" valueType="num">
                                      <p:cBhvr>
                                        <p:cTn id="17"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2"/>
                                        </p:tgtEl>
                                      </p:cBhvr>
                                    </p:animEffect>
                                  </p:childTnLst>
                                </p:cTn>
                              </p:par>
                            </p:childTnLst>
                          </p:cTn>
                        </p:par>
                        <p:par>
                          <p:cTn id="20" fill="hold">
                            <p:stCondLst>
                              <p:cond delay="2250"/>
                            </p:stCondLst>
                            <p:childTnLst>
                              <p:par>
                                <p:cTn id="21" presetID="53" presetClass="entr" presetSubtype="16"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childTnLst>
                          </p:cTn>
                        </p:par>
                        <p:par>
                          <p:cTn id="26" fill="hold">
                            <p:stCondLst>
                              <p:cond delay="2750"/>
                            </p:stCondLst>
                            <p:childTnLst>
                              <p:par>
                                <p:cTn id="27" presetID="26" presetClass="emph" presetSubtype="0" fill="hold" grpId="1" nodeType="afterEffect">
                                  <p:stCondLst>
                                    <p:cond delay="0"/>
                                  </p:stCondLst>
                                  <p:iterate type="lt">
                                    <p:tmPct val="10000"/>
                                  </p:iterate>
                                  <p:childTnLst>
                                    <p:animEffect transition="out" filter="fade">
                                      <p:cBhvr>
                                        <p:cTn id="28" dur="1000" tmFilter="0, 0; .2, .5; .8, .5; 1, 0"/>
                                        <p:tgtEl>
                                          <p:spTgt spid="28"/>
                                        </p:tgtEl>
                                      </p:cBhvr>
                                    </p:animEffect>
                                    <p:animScale>
                                      <p:cBhvr>
                                        <p:cTn id="29" dur="500" autoRev="1" fill="hold"/>
                                        <p:tgtEl>
                                          <p:spTgt spid="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28" grpId="0"/>
      <p:bldP spid="2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2705100" y="1991671"/>
            <a:ext cx="6781800" cy="1717366"/>
            <a:chOff x="1104899" y="1958705"/>
            <a:chExt cx="9982203" cy="2288352"/>
          </a:xfrm>
        </p:grpSpPr>
        <p:sp>
          <p:nvSpPr>
            <p:cNvPr id="57" name="矩形 10"/>
            <p:cNvSpPr/>
            <p:nvPr/>
          </p:nvSpPr>
          <p:spPr>
            <a:xfrm>
              <a:off x="1104899" y="1958705"/>
              <a:ext cx="9982201" cy="1754949"/>
            </a:xfrm>
            <a:custGeom>
              <a:avLst/>
              <a:gdLst>
                <a:gd name="connsiteX0" fmla="*/ 0 w 12192000"/>
                <a:gd name="connsiteY0" fmla="*/ 0 h 1690048"/>
                <a:gd name="connsiteX1" fmla="*/ 12192000 w 12192000"/>
                <a:gd name="connsiteY1" fmla="*/ 0 h 1690048"/>
                <a:gd name="connsiteX2" fmla="*/ 12192000 w 12192000"/>
                <a:gd name="connsiteY2" fmla="*/ 1690048 h 1690048"/>
                <a:gd name="connsiteX3" fmla="*/ 0 w 12192000"/>
                <a:gd name="connsiteY3" fmla="*/ 1690048 h 1690048"/>
                <a:gd name="connsiteX4" fmla="*/ 0 w 12192000"/>
                <a:gd name="connsiteY4" fmla="*/ 0 h 1690048"/>
                <a:gd name="connsiteX0-1" fmla="*/ 0 w 12192000"/>
                <a:gd name="connsiteY0-2" fmla="*/ 8731 h 1698779"/>
                <a:gd name="connsiteX1-3" fmla="*/ 6092456 w 12192000"/>
                <a:gd name="connsiteY1-4" fmla="*/ 0 h 1698779"/>
                <a:gd name="connsiteX2-5" fmla="*/ 12192000 w 12192000"/>
                <a:gd name="connsiteY2-6" fmla="*/ 8731 h 1698779"/>
                <a:gd name="connsiteX3-7" fmla="*/ 12192000 w 12192000"/>
                <a:gd name="connsiteY3-8" fmla="*/ 1698779 h 1698779"/>
                <a:gd name="connsiteX4-9" fmla="*/ 0 w 12192000"/>
                <a:gd name="connsiteY4-10" fmla="*/ 1698779 h 1698779"/>
                <a:gd name="connsiteX5" fmla="*/ 0 w 12192000"/>
                <a:gd name="connsiteY5" fmla="*/ 8731 h 1698779"/>
                <a:gd name="connsiteX0-11" fmla="*/ 0 w 12192000"/>
                <a:gd name="connsiteY0-12" fmla="*/ 444666 h 2134714"/>
                <a:gd name="connsiteX1-13" fmla="*/ 6092456 w 12192000"/>
                <a:gd name="connsiteY1-14" fmla="*/ 0 h 2134714"/>
                <a:gd name="connsiteX2-15" fmla="*/ 12192000 w 12192000"/>
                <a:gd name="connsiteY2-16" fmla="*/ 444666 h 2134714"/>
                <a:gd name="connsiteX3-17" fmla="*/ 12192000 w 12192000"/>
                <a:gd name="connsiteY3-18" fmla="*/ 2134714 h 2134714"/>
                <a:gd name="connsiteX4-19" fmla="*/ 0 w 12192000"/>
                <a:gd name="connsiteY4-20" fmla="*/ 2134714 h 2134714"/>
                <a:gd name="connsiteX5-21" fmla="*/ 0 w 12192000"/>
                <a:gd name="connsiteY5-22" fmla="*/ 444666 h 2134714"/>
                <a:gd name="connsiteX0-23" fmla="*/ 0 w 12192000"/>
                <a:gd name="connsiteY0-24" fmla="*/ 444666 h 2134714"/>
                <a:gd name="connsiteX1-25" fmla="*/ 6092456 w 12192000"/>
                <a:gd name="connsiteY1-26" fmla="*/ 0 h 2134714"/>
                <a:gd name="connsiteX2-27" fmla="*/ 6916373 w 12192000"/>
                <a:gd name="connsiteY2-28" fmla="*/ 43713 h 2134714"/>
                <a:gd name="connsiteX3-29" fmla="*/ 12192000 w 12192000"/>
                <a:gd name="connsiteY3-30" fmla="*/ 444666 h 2134714"/>
                <a:gd name="connsiteX4-31" fmla="*/ 12192000 w 12192000"/>
                <a:gd name="connsiteY4-32" fmla="*/ 2134714 h 2134714"/>
                <a:gd name="connsiteX5-33" fmla="*/ 0 w 12192000"/>
                <a:gd name="connsiteY5-34" fmla="*/ 2134714 h 2134714"/>
                <a:gd name="connsiteX6" fmla="*/ 0 w 12192000"/>
                <a:gd name="connsiteY6" fmla="*/ 444666 h 2134714"/>
                <a:gd name="connsiteX0-35" fmla="*/ 0 w 12192000"/>
                <a:gd name="connsiteY0-36" fmla="*/ 444666 h 2134714"/>
                <a:gd name="connsiteX1-37" fmla="*/ 6092456 w 12192000"/>
                <a:gd name="connsiteY1-38" fmla="*/ 0 h 2134714"/>
                <a:gd name="connsiteX2-39" fmla="*/ 7509566 w 12192000"/>
                <a:gd name="connsiteY2-40" fmla="*/ 81813 h 2134714"/>
                <a:gd name="connsiteX3-41" fmla="*/ 12192000 w 12192000"/>
                <a:gd name="connsiteY3-42" fmla="*/ 444666 h 2134714"/>
                <a:gd name="connsiteX4-43" fmla="*/ 12192000 w 12192000"/>
                <a:gd name="connsiteY4-44" fmla="*/ 2134714 h 2134714"/>
                <a:gd name="connsiteX5-45" fmla="*/ 0 w 12192000"/>
                <a:gd name="connsiteY5-46" fmla="*/ 2134714 h 2134714"/>
                <a:gd name="connsiteX6-47" fmla="*/ 0 w 12192000"/>
                <a:gd name="connsiteY6-48" fmla="*/ 444666 h 2134714"/>
                <a:gd name="connsiteX0-49" fmla="*/ 0 w 12192000"/>
                <a:gd name="connsiteY0-50" fmla="*/ 444666 h 2134714"/>
                <a:gd name="connsiteX1-51" fmla="*/ 4291180 w 12192000"/>
                <a:gd name="connsiteY1-52" fmla="*/ 119913 h 2134714"/>
                <a:gd name="connsiteX2-53" fmla="*/ 6092456 w 12192000"/>
                <a:gd name="connsiteY2-54" fmla="*/ 0 h 2134714"/>
                <a:gd name="connsiteX3-55" fmla="*/ 7509566 w 12192000"/>
                <a:gd name="connsiteY3-56" fmla="*/ 81813 h 2134714"/>
                <a:gd name="connsiteX4-57" fmla="*/ 12192000 w 12192000"/>
                <a:gd name="connsiteY4-58" fmla="*/ 444666 h 2134714"/>
                <a:gd name="connsiteX5-59" fmla="*/ 12192000 w 12192000"/>
                <a:gd name="connsiteY5-60" fmla="*/ 2134714 h 2134714"/>
                <a:gd name="connsiteX6-61" fmla="*/ 0 w 12192000"/>
                <a:gd name="connsiteY6-62" fmla="*/ 2134714 h 2134714"/>
                <a:gd name="connsiteX7" fmla="*/ 0 w 12192000"/>
                <a:gd name="connsiteY7" fmla="*/ 444666 h 2134714"/>
                <a:gd name="connsiteX0-63" fmla="*/ 0 w 12192000"/>
                <a:gd name="connsiteY0-64" fmla="*/ 362853 h 2052901"/>
                <a:gd name="connsiteX1-65" fmla="*/ 4291180 w 12192000"/>
                <a:gd name="connsiteY1-66" fmla="*/ 38100 h 2052901"/>
                <a:gd name="connsiteX2-67" fmla="*/ 6092456 w 12192000"/>
                <a:gd name="connsiteY2-68" fmla="*/ 19787 h 2052901"/>
                <a:gd name="connsiteX3-69" fmla="*/ 7509566 w 12192000"/>
                <a:gd name="connsiteY3-70" fmla="*/ 0 h 2052901"/>
                <a:gd name="connsiteX4-71" fmla="*/ 12192000 w 12192000"/>
                <a:gd name="connsiteY4-72" fmla="*/ 362853 h 2052901"/>
                <a:gd name="connsiteX5-73" fmla="*/ 12192000 w 12192000"/>
                <a:gd name="connsiteY5-74" fmla="*/ 2052901 h 2052901"/>
                <a:gd name="connsiteX6-75" fmla="*/ 0 w 12192000"/>
                <a:gd name="connsiteY6-76" fmla="*/ 2052901 h 2052901"/>
                <a:gd name="connsiteX7-77" fmla="*/ 0 w 12192000"/>
                <a:gd name="connsiteY7-78" fmla="*/ 362853 h 2052901"/>
                <a:gd name="connsiteX0-79" fmla="*/ 0 w 12192000"/>
                <a:gd name="connsiteY0-80" fmla="*/ 350153 h 2040201"/>
                <a:gd name="connsiteX1-81" fmla="*/ 4291180 w 12192000"/>
                <a:gd name="connsiteY1-82" fmla="*/ 25400 h 2040201"/>
                <a:gd name="connsiteX2-83" fmla="*/ 6092456 w 12192000"/>
                <a:gd name="connsiteY2-84" fmla="*/ 7087 h 2040201"/>
                <a:gd name="connsiteX3-85" fmla="*/ 7724125 w 12192000"/>
                <a:gd name="connsiteY3-86" fmla="*/ 0 h 2040201"/>
                <a:gd name="connsiteX4-87" fmla="*/ 12192000 w 12192000"/>
                <a:gd name="connsiteY4-88" fmla="*/ 350153 h 2040201"/>
                <a:gd name="connsiteX5-89" fmla="*/ 12192000 w 12192000"/>
                <a:gd name="connsiteY5-90" fmla="*/ 2040201 h 2040201"/>
                <a:gd name="connsiteX6-91" fmla="*/ 0 w 12192000"/>
                <a:gd name="connsiteY6-92" fmla="*/ 2040201 h 2040201"/>
                <a:gd name="connsiteX7-93" fmla="*/ 0 w 12192000"/>
                <a:gd name="connsiteY7-94" fmla="*/ 350153 h 2040201"/>
                <a:gd name="connsiteX0-95" fmla="*/ 0 w 12192000"/>
                <a:gd name="connsiteY0-96" fmla="*/ 350153 h 2040201"/>
                <a:gd name="connsiteX1-97" fmla="*/ 4291180 w 12192000"/>
                <a:gd name="connsiteY1-98" fmla="*/ 25400 h 2040201"/>
                <a:gd name="connsiteX2-99" fmla="*/ 6092456 w 12192000"/>
                <a:gd name="connsiteY2-100" fmla="*/ 7087 h 2040201"/>
                <a:gd name="connsiteX3-101" fmla="*/ 7724125 w 12192000"/>
                <a:gd name="connsiteY3-102" fmla="*/ 0 h 2040201"/>
                <a:gd name="connsiteX4-103" fmla="*/ 12192000 w 12192000"/>
                <a:gd name="connsiteY4-104" fmla="*/ 350153 h 2040201"/>
                <a:gd name="connsiteX5-105" fmla="*/ 12192000 w 12192000"/>
                <a:gd name="connsiteY5-106" fmla="*/ 2040201 h 2040201"/>
                <a:gd name="connsiteX6-107" fmla="*/ 0 w 12192000"/>
                <a:gd name="connsiteY6-108" fmla="*/ 2040201 h 2040201"/>
                <a:gd name="connsiteX7-109" fmla="*/ 0 w 12192000"/>
                <a:gd name="connsiteY7-110" fmla="*/ 350153 h 2040201"/>
                <a:gd name="connsiteX0-111" fmla="*/ 0 w 12192000"/>
                <a:gd name="connsiteY0-112" fmla="*/ 350153 h 2040201"/>
                <a:gd name="connsiteX1-113" fmla="*/ 4291180 w 12192000"/>
                <a:gd name="connsiteY1-114" fmla="*/ 25400 h 2040201"/>
                <a:gd name="connsiteX2-115" fmla="*/ 6092456 w 12192000"/>
                <a:gd name="connsiteY2-116" fmla="*/ 7087 h 2040201"/>
                <a:gd name="connsiteX3-117" fmla="*/ 7724125 w 12192000"/>
                <a:gd name="connsiteY3-118" fmla="*/ 0 h 2040201"/>
                <a:gd name="connsiteX4-119" fmla="*/ 12192000 w 12192000"/>
                <a:gd name="connsiteY4-120" fmla="*/ 350153 h 2040201"/>
                <a:gd name="connsiteX5-121" fmla="*/ 12192000 w 12192000"/>
                <a:gd name="connsiteY5-122" fmla="*/ 2040201 h 2040201"/>
                <a:gd name="connsiteX6-123" fmla="*/ 0 w 12192000"/>
                <a:gd name="connsiteY6-124" fmla="*/ 2040201 h 2040201"/>
                <a:gd name="connsiteX7-125" fmla="*/ 0 w 12192000"/>
                <a:gd name="connsiteY7-126" fmla="*/ 350153 h 2040201"/>
                <a:gd name="connsiteX0-127" fmla="*/ 0 w 12192000"/>
                <a:gd name="connsiteY0-128" fmla="*/ 350153 h 2040201"/>
                <a:gd name="connsiteX1-129" fmla="*/ 4291180 w 12192000"/>
                <a:gd name="connsiteY1-130" fmla="*/ 25400 h 2040201"/>
                <a:gd name="connsiteX2-131" fmla="*/ 6092456 w 12192000"/>
                <a:gd name="connsiteY2-132" fmla="*/ 7087 h 2040201"/>
                <a:gd name="connsiteX3-133" fmla="*/ 7724125 w 12192000"/>
                <a:gd name="connsiteY3-134" fmla="*/ 0 h 2040201"/>
                <a:gd name="connsiteX4-135" fmla="*/ 12192000 w 12192000"/>
                <a:gd name="connsiteY4-136" fmla="*/ 350153 h 2040201"/>
                <a:gd name="connsiteX5-137" fmla="*/ 12192000 w 12192000"/>
                <a:gd name="connsiteY5-138" fmla="*/ 2040201 h 2040201"/>
                <a:gd name="connsiteX6-139" fmla="*/ 0 w 12192000"/>
                <a:gd name="connsiteY6-140" fmla="*/ 2040201 h 2040201"/>
                <a:gd name="connsiteX7-141" fmla="*/ 0 w 12192000"/>
                <a:gd name="connsiteY7-142" fmla="*/ 350153 h 2040201"/>
                <a:gd name="connsiteX0-143" fmla="*/ 0 w 12192000"/>
                <a:gd name="connsiteY0-144" fmla="*/ 370449 h 2060497"/>
                <a:gd name="connsiteX1-145" fmla="*/ 4291180 w 12192000"/>
                <a:gd name="connsiteY1-146" fmla="*/ 45696 h 2060497"/>
                <a:gd name="connsiteX2-147" fmla="*/ 6092456 w 12192000"/>
                <a:gd name="connsiteY2-148" fmla="*/ 27383 h 2060497"/>
                <a:gd name="connsiteX3-149" fmla="*/ 7724125 w 12192000"/>
                <a:gd name="connsiteY3-150" fmla="*/ 20296 h 2060497"/>
                <a:gd name="connsiteX4-151" fmla="*/ 12192000 w 12192000"/>
                <a:gd name="connsiteY4-152" fmla="*/ 370449 h 2060497"/>
                <a:gd name="connsiteX5-153" fmla="*/ 12192000 w 12192000"/>
                <a:gd name="connsiteY5-154" fmla="*/ 2060497 h 2060497"/>
                <a:gd name="connsiteX6-155" fmla="*/ 0 w 12192000"/>
                <a:gd name="connsiteY6-156" fmla="*/ 2060497 h 2060497"/>
                <a:gd name="connsiteX7-157" fmla="*/ 0 w 12192000"/>
                <a:gd name="connsiteY7-158" fmla="*/ 370449 h 2060497"/>
                <a:gd name="connsiteX0-159" fmla="*/ 0 w 12192000"/>
                <a:gd name="connsiteY0-160" fmla="*/ 381402 h 2071450"/>
                <a:gd name="connsiteX1-161" fmla="*/ 4291180 w 12192000"/>
                <a:gd name="connsiteY1-162" fmla="*/ 56649 h 2071450"/>
                <a:gd name="connsiteX2-163" fmla="*/ 7724125 w 12192000"/>
                <a:gd name="connsiteY2-164" fmla="*/ 31249 h 2071450"/>
                <a:gd name="connsiteX3-165" fmla="*/ 12192000 w 12192000"/>
                <a:gd name="connsiteY3-166" fmla="*/ 381402 h 2071450"/>
                <a:gd name="connsiteX4-167" fmla="*/ 12192000 w 12192000"/>
                <a:gd name="connsiteY4-168" fmla="*/ 2071450 h 2071450"/>
                <a:gd name="connsiteX5-169" fmla="*/ 0 w 12192000"/>
                <a:gd name="connsiteY5-170" fmla="*/ 2071450 h 2071450"/>
                <a:gd name="connsiteX6-171" fmla="*/ 0 w 12192000"/>
                <a:gd name="connsiteY6-172" fmla="*/ 381402 h 20714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47" y="connsiteY6-48"/>
                </a:cxn>
              </a:cxnLst>
              <a:rect l="l" t="t" r="r" b="b"/>
              <a:pathLst>
                <a:path w="12192000" h="2071450">
                  <a:moveTo>
                    <a:pt x="0" y="381402"/>
                  </a:moveTo>
                  <a:cubicBezTo>
                    <a:pt x="1430393" y="273151"/>
                    <a:pt x="2620986" y="139500"/>
                    <a:pt x="4291180" y="56649"/>
                  </a:cubicBezTo>
                  <a:cubicBezTo>
                    <a:pt x="5578534" y="-1710"/>
                    <a:pt x="6407322" y="-22877"/>
                    <a:pt x="7724125" y="31249"/>
                  </a:cubicBezTo>
                  <a:cubicBezTo>
                    <a:pt x="9453218" y="109867"/>
                    <a:pt x="10702708" y="264684"/>
                    <a:pt x="12192000" y="381402"/>
                  </a:cubicBezTo>
                  <a:lnTo>
                    <a:pt x="12192000" y="2071450"/>
                  </a:lnTo>
                  <a:lnTo>
                    <a:pt x="0" y="2071450"/>
                  </a:lnTo>
                  <a:lnTo>
                    <a:pt x="0" y="381402"/>
                  </a:lnTo>
                  <a:close/>
                </a:path>
              </a:pathLst>
            </a:custGeom>
            <a:gradFill flip="none" rotWithShape="1">
              <a:gsLst>
                <a:gs pos="0">
                  <a:schemeClr val="bg2">
                    <a:lumMod val="50000"/>
                  </a:schemeClr>
                </a:gs>
                <a:gs pos="50000">
                  <a:schemeClr val="bg2">
                    <a:lumMod val="20000"/>
                    <a:lumOff val="80000"/>
                    <a:alpha val="0"/>
                  </a:schemeClr>
                </a:gs>
                <a:gs pos="100000">
                  <a:schemeClr val="bg2">
                    <a:lumMod val="50000"/>
                  </a:schemeClr>
                </a:gs>
              </a:gsLst>
              <a:lin ang="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10"/>
            <p:cNvSpPr/>
            <p:nvPr/>
          </p:nvSpPr>
          <p:spPr>
            <a:xfrm flipV="1">
              <a:off x="1104902" y="2492104"/>
              <a:ext cx="9982200" cy="1754953"/>
            </a:xfrm>
            <a:custGeom>
              <a:avLst/>
              <a:gdLst>
                <a:gd name="connsiteX0" fmla="*/ 0 w 12192000"/>
                <a:gd name="connsiteY0" fmla="*/ 0 h 1690048"/>
                <a:gd name="connsiteX1" fmla="*/ 12192000 w 12192000"/>
                <a:gd name="connsiteY1" fmla="*/ 0 h 1690048"/>
                <a:gd name="connsiteX2" fmla="*/ 12192000 w 12192000"/>
                <a:gd name="connsiteY2" fmla="*/ 1690048 h 1690048"/>
                <a:gd name="connsiteX3" fmla="*/ 0 w 12192000"/>
                <a:gd name="connsiteY3" fmla="*/ 1690048 h 1690048"/>
                <a:gd name="connsiteX4" fmla="*/ 0 w 12192000"/>
                <a:gd name="connsiteY4" fmla="*/ 0 h 1690048"/>
                <a:gd name="connsiteX0-1" fmla="*/ 0 w 12192000"/>
                <a:gd name="connsiteY0-2" fmla="*/ 8731 h 1698779"/>
                <a:gd name="connsiteX1-3" fmla="*/ 6092456 w 12192000"/>
                <a:gd name="connsiteY1-4" fmla="*/ 0 h 1698779"/>
                <a:gd name="connsiteX2-5" fmla="*/ 12192000 w 12192000"/>
                <a:gd name="connsiteY2-6" fmla="*/ 8731 h 1698779"/>
                <a:gd name="connsiteX3-7" fmla="*/ 12192000 w 12192000"/>
                <a:gd name="connsiteY3-8" fmla="*/ 1698779 h 1698779"/>
                <a:gd name="connsiteX4-9" fmla="*/ 0 w 12192000"/>
                <a:gd name="connsiteY4-10" fmla="*/ 1698779 h 1698779"/>
                <a:gd name="connsiteX5" fmla="*/ 0 w 12192000"/>
                <a:gd name="connsiteY5" fmla="*/ 8731 h 1698779"/>
                <a:gd name="connsiteX0-11" fmla="*/ 0 w 12192000"/>
                <a:gd name="connsiteY0-12" fmla="*/ 444666 h 2134714"/>
                <a:gd name="connsiteX1-13" fmla="*/ 6092456 w 12192000"/>
                <a:gd name="connsiteY1-14" fmla="*/ 0 h 2134714"/>
                <a:gd name="connsiteX2-15" fmla="*/ 12192000 w 12192000"/>
                <a:gd name="connsiteY2-16" fmla="*/ 444666 h 2134714"/>
                <a:gd name="connsiteX3-17" fmla="*/ 12192000 w 12192000"/>
                <a:gd name="connsiteY3-18" fmla="*/ 2134714 h 2134714"/>
                <a:gd name="connsiteX4-19" fmla="*/ 0 w 12192000"/>
                <a:gd name="connsiteY4-20" fmla="*/ 2134714 h 2134714"/>
                <a:gd name="connsiteX5-21" fmla="*/ 0 w 12192000"/>
                <a:gd name="connsiteY5-22" fmla="*/ 444666 h 2134714"/>
                <a:gd name="connsiteX0-23" fmla="*/ 0 w 12192000"/>
                <a:gd name="connsiteY0-24" fmla="*/ 444666 h 2134714"/>
                <a:gd name="connsiteX1-25" fmla="*/ 6092456 w 12192000"/>
                <a:gd name="connsiteY1-26" fmla="*/ 0 h 2134714"/>
                <a:gd name="connsiteX2-27" fmla="*/ 6916373 w 12192000"/>
                <a:gd name="connsiteY2-28" fmla="*/ 43713 h 2134714"/>
                <a:gd name="connsiteX3-29" fmla="*/ 12192000 w 12192000"/>
                <a:gd name="connsiteY3-30" fmla="*/ 444666 h 2134714"/>
                <a:gd name="connsiteX4-31" fmla="*/ 12192000 w 12192000"/>
                <a:gd name="connsiteY4-32" fmla="*/ 2134714 h 2134714"/>
                <a:gd name="connsiteX5-33" fmla="*/ 0 w 12192000"/>
                <a:gd name="connsiteY5-34" fmla="*/ 2134714 h 2134714"/>
                <a:gd name="connsiteX6" fmla="*/ 0 w 12192000"/>
                <a:gd name="connsiteY6" fmla="*/ 444666 h 2134714"/>
                <a:gd name="connsiteX0-35" fmla="*/ 0 w 12192000"/>
                <a:gd name="connsiteY0-36" fmla="*/ 444666 h 2134714"/>
                <a:gd name="connsiteX1-37" fmla="*/ 6092456 w 12192000"/>
                <a:gd name="connsiteY1-38" fmla="*/ 0 h 2134714"/>
                <a:gd name="connsiteX2-39" fmla="*/ 7509566 w 12192000"/>
                <a:gd name="connsiteY2-40" fmla="*/ 81813 h 2134714"/>
                <a:gd name="connsiteX3-41" fmla="*/ 12192000 w 12192000"/>
                <a:gd name="connsiteY3-42" fmla="*/ 444666 h 2134714"/>
                <a:gd name="connsiteX4-43" fmla="*/ 12192000 w 12192000"/>
                <a:gd name="connsiteY4-44" fmla="*/ 2134714 h 2134714"/>
                <a:gd name="connsiteX5-45" fmla="*/ 0 w 12192000"/>
                <a:gd name="connsiteY5-46" fmla="*/ 2134714 h 2134714"/>
                <a:gd name="connsiteX6-47" fmla="*/ 0 w 12192000"/>
                <a:gd name="connsiteY6-48" fmla="*/ 444666 h 2134714"/>
                <a:gd name="connsiteX0-49" fmla="*/ 0 w 12192000"/>
                <a:gd name="connsiteY0-50" fmla="*/ 444666 h 2134714"/>
                <a:gd name="connsiteX1-51" fmla="*/ 4291180 w 12192000"/>
                <a:gd name="connsiteY1-52" fmla="*/ 119913 h 2134714"/>
                <a:gd name="connsiteX2-53" fmla="*/ 6092456 w 12192000"/>
                <a:gd name="connsiteY2-54" fmla="*/ 0 h 2134714"/>
                <a:gd name="connsiteX3-55" fmla="*/ 7509566 w 12192000"/>
                <a:gd name="connsiteY3-56" fmla="*/ 81813 h 2134714"/>
                <a:gd name="connsiteX4-57" fmla="*/ 12192000 w 12192000"/>
                <a:gd name="connsiteY4-58" fmla="*/ 444666 h 2134714"/>
                <a:gd name="connsiteX5-59" fmla="*/ 12192000 w 12192000"/>
                <a:gd name="connsiteY5-60" fmla="*/ 2134714 h 2134714"/>
                <a:gd name="connsiteX6-61" fmla="*/ 0 w 12192000"/>
                <a:gd name="connsiteY6-62" fmla="*/ 2134714 h 2134714"/>
                <a:gd name="connsiteX7" fmla="*/ 0 w 12192000"/>
                <a:gd name="connsiteY7" fmla="*/ 444666 h 2134714"/>
                <a:gd name="connsiteX0-63" fmla="*/ 0 w 12192000"/>
                <a:gd name="connsiteY0-64" fmla="*/ 362853 h 2052901"/>
                <a:gd name="connsiteX1-65" fmla="*/ 4291180 w 12192000"/>
                <a:gd name="connsiteY1-66" fmla="*/ 38100 h 2052901"/>
                <a:gd name="connsiteX2-67" fmla="*/ 6092456 w 12192000"/>
                <a:gd name="connsiteY2-68" fmla="*/ 19787 h 2052901"/>
                <a:gd name="connsiteX3-69" fmla="*/ 7509566 w 12192000"/>
                <a:gd name="connsiteY3-70" fmla="*/ 0 h 2052901"/>
                <a:gd name="connsiteX4-71" fmla="*/ 12192000 w 12192000"/>
                <a:gd name="connsiteY4-72" fmla="*/ 362853 h 2052901"/>
                <a:gd name="connsiteX5-73" fmla="*/ 12192000 w 12192000"/>
                <a:gd name="connsiteY5-74" fmla="*/ 2052901 h 2052901"/>
                <a:gd name="connsiteX6-75" fmla="*/ 0 w 12192000"/>
                <a:gd name="connsiteY6-76" fmla="*/ 2052901 h 2052901"/>
                <a:gd name="connsiteX7-77" fmla="*/ 0 w 12192000"/>
                <a:gd name="connsiteY7-78" fmla="*/ 362853 h 2052901"/>
                <a:gd name="connsiteX0-79" fmla="*/ 0 w 12192000"/>
                <a:gd name="connsiteY0-80" fmla="*/ 350153 h 2040201"/>
                <a:gd name="connsiteX1-81" fmla="*/ 4291180 w 12192000"/>
                <a:gd name="connsiteY1-82" fmla="*/ 25400 h 2040201"/>
                <a:gd name="connsiteX2-83" fmla="*/ 6092456 w 12192000"/>
                <a:gd name="connsiteY2-84" fmla="*/ 7087 h 2040201"/>
                <a:gd name="connsiteX3-85" fmla="*/ 7724125 w 12192000"/>
                <a:gd name="connsiteY3-86" fmla="*/ 0 h 2040201"/>
                <a:gd name="connsiteX4-87" fmla="*/ 12192000 w 12192000"/>
                <a:gd name="connsiteY4-88" fmla="*/ 350153 h 2040201"/>
                <a:gd name="connsiteX5-89" fmla="*/ 12192000 w 12192000"/>
                <a:gd name="connsiteY5-90" fmla="*/ 2040201 h 2040201"/>
                <a:gd name="connsiteX6-91" fmla="*/ 0 w 12192000"/>
                <a:gd name="connsiteY6-92" fmla="*/ 2040201 h 2040201"/>
                <a:gd name="connsiteX7-93" fmla="*/ 0 w 12192000"/>
                <a:gd name="connsiteY7-94" fmla="*/ 350153 h 2040201"/>
                <a:gd name="connsiteX0-95" fmla="*/ 0 w 12192000"/>
                <a:gd name="connsiteY0-96" fmla="*/ 350153 h 2040201"/>
                <a:gd name="connsiteX1-97" fmla="*/ 4291180 w 12192000"/>
                <a:gd name="connsiteY1-98" fmla="*/ 25400 h 2040201"/>
                <a:gd name="connsiteX2-99" fmla="*/ 6092456 w 12192000"/>
                <a:gd name="connsiteY2-100" fmla="*/ 7087 h 2040201"/>
                <a:gd name="connsiteX3-101" fmla="*/ 7724125 w 12192000"/>
                <a:gd name="connsiteY3-102" fmla="*/ 0 h 2040201"/>
                <a:gd name="connsiteX4-103" fmla="*/ 12192000 w 12192000"/>
                <a:gd name="connsiteY4-104" fmla="*/ 350153 h 2040201"/>
                <a:gd name="connsiteX5-105" fmla="*/ 12192000 w 12192000"/>
                <a:gd name="connsiteY5-106" fmla="*/ 2040201 h 2040201"/>
                <a:gd name="connsiteX6-107" fmla="*/ 0 w 12192000"/>
                <a:gd name="connsiteY6-108" fmla="*/ 2040201 h 2040201"/>
                <a:gd name="connsiteX7-109" fmla="*/ 0 w 12192000"/>
                <a:gd name="connsiteY7-110" fmla="*/ 350153 h 2040201"/>
                <a:gd name="connsiteX0-111" fmla="*/ 0 w 12192000"/>
                <a:gd name="connsiteY0-112" fmla="*/ 350153 h 2040201"/>
                <a:gd name="connsiteX1-113" fmla="*/ 4291180 w 12192000"/>
                <a:gd name="connsiteY1-114" fmla="*/ 25400 h 2040201"/>
                <a:gd name="connsiteX2-115" fmla="*/ 6092456 w 12192000"/>
                <a:gd name="connsiteY2-116" fmla="*/ 7087 h 2040201"/>
                <a:gd name="connsiteX3-117" fmla="*/ 7724125 w 12192000"/>
                <a:gd name="connsiteY3-118" fmla="*/ 0 h 2040201"/>
                <a:gd name="connsiteX4-119" fmla="*/ 12192000 w 12192000"/>
                <a:gd name="connsiteY4-120" fmla="*/ 350153 h 2040201"/>
                <a:gd name="connsiteX5-121" fmla="*/ 12192000 w 12192000"/>
                <a:gd name="connsiteY5-122" fmla="*/ 2040201 h 2040201"/>
                <a:gd name="connsiteX6-123" fmla="*/ 0 w 12192000"/>
                <a:gd name="connsiteY6-124" fmla="*/ 2040201 h 2040201"/>
                <a:gd name="connsiteX7-125" fmla="*/ 0 w 12192000"/>
                <a:gd name="connsiteY7-126" fmla="*/ 350153 h 2040201"/>
                <a:gd name="connsiteX0-127" fmla="*/ 0 w 12192000"/>
                <a:gd name="connsiteY0-128" fmla="*/ 350153 h 2040201"/>
                <a:gd name="connsiteX1-129" fmla="*/ 4291180 w 12192000"/>
                <a:gd name="connsiteY1-130" fmla="*/ 25400 h 2040201"/>
                <a:gd name="connsiteX2-131" fmla="*/ 6092456 w 12192000"/>
                <a:gd name="connsiteY2-132" fmla="*/ 7087 h 2040201"/>
                <a:gd name="connsiteX3-133" fmla="*/ 7724125 w 12192000"/>
                <a:gd name="connsiteY3-134" fmla="*/ 0 h 2040201"/>
                <a:gd name="connsiteX4-135" fmla="*/ 12192000 w 12192000"/>
                <a:gd name="connsiteY4-136" fmla="*/ 350153 h 2040201"/>
                <a:gd name="connsiteX5-137" fmla="*/ 12192000 w 12192000"/>
                <a:gd name="connsiteY5-138" fmla="*/ 2040201 h 2040201"/>
                <a:gd name="connsiteX6-139" fmla="*/ 0 w 12192000"/>
                <a:gd name="connsiteY6-140" fmla="*/ 2040201 h 2040201"/>
                <a:gd name="connsiteX7-141" fmla="*/ 0 w 12192000"/>
                <a:gd name="connsiteY7-142" fmla="*/ 350153 h 2040201"/>
                <a:gd name="connsiteX0-143" fmla="*/ 0 w 12192000"/>
                <a:gd name="connsiteY0-144" fmla="*/ 370449 h 2060497"/>
                <a:gd name="connsiteX1-145" fmla="*/ 4291180 w 12192000"/>
                <a:gd name="connsiteY1-146" fmla="*/ 45696 h 2060497"/>
                <a:gd name="connsiteX2-147" fmla="*/ 6092456 w 12192000"/>
                <a:gd name="connsiteY2-148" fmla="*/ 27383 h 2060497"/>
                <a:gd name="connsiteX3-149" fmla="*/ 7724125 w 12192000"/>
                <a:gd name="connsiteY3-150" fmla="*/ 20296 h 2060497"/>
                <a:gd name="connsiteX4-151" fmla="*/ 12192000 w 12192000"/>
                <a:gd name="connsiteY4-152" fmla="*/ 370449 h 2060497"/>
                <a:gd name="connsiteX5-153" fmla="*/ 12192000 w 12192000"/>
                <a:gd name="connsiteY5-154" fmla="*/ 2060497 h 2060497"/>
                <a:gd name="connsiteX6-155" fmla="*/ 0 w 12192000"/>
                <a:gd name="connsiteY6-156" fmla="*/ 2060497 h 2060497"/>
                <a:gd name="connsiteX7-157" fmla="*/ 0 w 12192000"/>
                <a:gd name="connsiteY7-158" fmla="*/ 370449 h 2060497"/>
                <a:gd name="connsiteX0-159" fmla="*/ 0 w 12192000"/>
                <a:gd name="connsiteY0-160" fmla="*/ 381402 h 2071450"/>
                <a:gd name="connsiteX1-161" fmla="*/ 4291180 w 12192000"/>
                <a:gd name="connsiteY1-162" fmla="*/ 56649 h 2071450"/>
                <a:gd name="connsiteX2-163" fmla="*/ 7724125 w 12192000"/>
                <a:gd name="connsiteY2-164" fmla="*/ 31249 h 2071450"/>
                <a:gd name="connsiteX3-165" fmla="*/ 12192000 w 12192000"/>
                <a:gd name="connsiteY3-166" fmla="*/ 381402 h 2071450"/>
                <a:gd name="connsiteX4-167" fmla="*/ 12192000 w 12192000"/>
                <a:gd name="connsiteY4-168" fmla="*/ 2071450 h 2071450"/>
                <a:gd name="connsiteX5-169" fmla="*/ 0 w 12192000"/>
                <a:gd name="connsiteY5-170" fmla="*/ 2071450 h 2071450"/>
                <a:gd name="connsiteX6-171" fmla="*/ 0 w 12192000"/>
                <a:gd name="connsiteY6-172" fmla="*/ 381402 h 20714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47" y="connsiteY6-48"/>
                </a:cxn>
              </a:cxnLst>
              <a:rect l="l" t="t" r="r" b="b"/>
              <a:pathLst>
                <a:path w="12192000" h="2071450">
                  <a:moveTo>
                    <a:pt x="0" y="381402"/>
                  </a:moveTo>
                  <a:cubicBezTo>
                    <a:pt x="1430393" y="273151"/>
                    <a:pt x="2620986" y="139500"/>
                    <a:pt x="4291180" y="56649"/>
                  </a:cubicBezTo>
                  <a:cubicBezTo>
                    <a:pt x="5578534" y="-1710"/>
                    <a:pt x="6407322" y="-22877"/>
                    <a:pt x="7724125" y="31249"/>
                  </a:cubicBezTo>
                  <a:cubicBezTo>
                    <a:pt x="9453218" y="109867"/>
                    <a:pt x="10702708" y="264684"/>
                    <a:pt x="12192000" y="381402"/>
                  </a:cubicBezTo>
                  <a:lnTo>
                    <a:pt x="12192000" y="2071450"/>
                  </a:lnTo>
                  <a:lnTo>
                    <a:pt x="0" y="2071450"/>
                  </a:lnTo>
                  <a:lnTo>
                    <a:pt x="0" y="381402"/>
                  </a:lnTo>
                  <a:close/>
                </a:path>
              </a:pathLst>
            </a:custGeom>
            <a:gradFill flip="none" rotWithShape="1">
              <a:gsLst>
                <a:gs pos="0">
                  <a:schemeClr val="bg2">
                    <a:lumMod val="50000"/>
                  </a:schemeClr>
                </a:gs>
                <a:gs pos="50000">
                  <a:schemeClr val="bg2">
                    <a:lumMod val="20000"/>
                    <a:lumOff val="80000"/>
                    <a:alpha val="0"/>
                  </a:schemeClr>
                </a:gs>
                <a:gs pos="100000">
                  <a:schemeClr val="bg2">
                    <a:lumMod val="50000"/>
                  </a:schemeClr>
                </a:gs>
              </a:gsLst>
              <a:lin ang="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2240150" y="2307050"/>
            <a:ext cx="7711700" cy="1075290"/>
            <a:chOff x="1024789" y="2669227"/>
            <a:chExt cx="10275671" cy="1432800"/>
          </a:xfrm>
        </p:grpSpPr>
        <p:sp>
          <p:nvSpPr>
            <p:cNvPr id="47" name="矩形 46"/>
            <p:cNvSpPr/>
            <p:nvPr/>
          </p:nvSpPr>
          <p:spPr>
            <a:xfrm>
              <a:off x="1912766" y="2670202"/>
              <a:ext cx="8366470" cy="1431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五边形 48"/>
            <p:cNvSpPr/>
            <p:nvPr/>
          </p:nvSpPr>
          <p:spPr>
            <a:xfrm>
              <a:off x="9189344" y="2669227"/>
              <a:ext cx="2111116" cy="1432800"/>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五边形 50"/>
            <p:cNvSpPr/>
            <p:nvPr/>
          </p:nvSpPr>
          <p:spPr>
            <a:xfrm flipH="1">
              <a:off x="1024789" y="2669227"/>
              <a:ext cx="2111114" cy="1432800"/>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7"/>
          <p:cNvSpPr txBox="1"/>
          <p:nvPr/>
        </p:nvSpPr>
        <p:spPr>
          <a:xfrm>
            <a:off x="3834751" y="4310808"/>
            <a:ext cx="2246650" cy="295466"/>
          </a:xfrm>
          <a:prstGeom prst="rect">
            <a:avLst/>
          </a:prstGeom>
          <a:noFill/>
        </p:spPr>
        <p:txBody>
          <a:bodyPr wrap="square" lIns="0" tIns="0" rIns="0" bIns="0" rtlCol="0">
            <a:spAutoFit/>
          </a:bodyPr>
          <a:lstStyle/>
          <a:p>
            <a:r>
              <a:rPr lang="zh-CN" altLang="en-US" sz="1920" dirty="0">
                <a:solidFill>
                  <a:schemeClr val="bg2">
                    <a:lumMod val="20000"/>
                    <a:lumOff val="80000"/>
                  </a:schemeClr>
                </a:solidFill>
                <a:latin typeface="思源黑体 CN Light" panose="020B0300000000000000" pitchFamily="34" charset="-122"/>
                <a:ea typeface="思源黑体 CN Light" panose="020B0300000000000000" pitchFamily="34" charset="-122"/>
              </a:rPr>
              <a:t>选题背景</a:t>
            </a:r>
          </a:p>
        </p:txBody>
      </p:sp>
      <p:grpSp>
        <p:nvGrpSpPr>
          <p:cNvPr id="9" name="组合 8"/>
          <p:cNvGrpSpPr/>
          <p:nvPr/>
        </p:nvGrpSpPr>
        <p:grpSpPr>
          <a:xfrm>
            <a:off x="3352010" y="4372132"/>
            <a:ext cx="172819" cy="172819"/>
            <a:chOff x="4971660" y="1569718"/>
            <a:chExt cx="144016" cy="144016"/>
          </a:xfrm>
          <a:solidFill>
            <a:schemeClr val="bg2">
              <a:lumMod val="60000"/>
              <a:lumOff val="40000"/>
            </a:schemeClr>
          </a:solidFill>
        </p:grpSpPr>
        <p:sp>
          <p:nvSpPr>
            <p:cNvPr id="8" name="椭圆 7"/>
            <p:cNvSpPr/>
            <p:nvPr/>
          </p:nvSpPr>
          <p:spPr>
            <a:xfrm>
              <a:off x="4971660" y="1569718"/>
              <a:ext cx="144016" cy="144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5">
                <a:solidFill>
                  <a:schemeClr val="bg2">
                    <a:lumMod val="20000"/>
                    <a:lumOff val="80000"/>
                  </a:schemeClr>
                </a:solidFill>
              </a:endParaRPr>
            </a:p>
          </p:txBody>
        </p:sp>
        <p:sp>
          <p:nvSpPr>
            <p:cNvPr id="21" name="椭圆 20"/>
            <p:cNvSpPr/>
            <p:nvPr/>
          </p:nvSpPr>
          <p:spPr>
            <a:xfrm>
              <a:off x="5005748" y="1603806"/>
              <a:ext cx="75840" cy="75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5">
                <a:solidFill>
                  <a:schemeClr val="bg2">
                    <a:lumMod val="20000"/>
                    <a:lumOff val="80000"/>
                  </a:schemeClr>
                </a:solidFill>
              </a:endParaRPr>
            </a:p>
          </p:txBody>
        </p:sp>
      </p:grpSp>
      <p:grpSp>
        <p:nvGrpSpPr>
          <p:cNvPr id="23" name="组合 22"/>
          <p:cNvGrpSpPr/>
          <p:nvPr/>
        </p:nvGrpSpPr>
        <p:grpSpPr>
          <a:xfrm>
            <a:off x="3352010" y="4917578"/>
            <a:ext cx="172819" cy="172819"/>
            <a:chOff x="4971660" y="1569718"/>
            <a:chExt cx="144016" cy="144016"/>
          </a:xfrm>
          <a:solidFill>
            <a:schemeClr val="bg2">
              <a:lumMod val="60000"/>
              <a:lumOff val="40000"/>
            </a:schemeClr>
          </a:solidFill>
        </p:grpSpPr>
        <p:sp>
          <p:nvSpPr>
            <p:cNvPr id="24" name="椭圆 23"/>
            <p:cNvSpPr/>
            <p:nvPr/>
          </p:nvSpPr>
          <p:spPr>
            <a:xfrm>
              <a:off x="4971660" y="1569718"/>
              <a:ext cx="144016" cy="144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5">
                <a:solidFill>
                  <a:schemeClr val="bg2">
                    <a:lumMod val="20000"/>
                    <a:lumOff val="80000"/>
                  </a:schemeClr>
                </a:solidFill>
              </a:endParaRPr>
            </a:p>
          </p:txBody>
        </p:sp>
        <p:sp>
          <p:nvSpPr>
            <p:cNvPr id="25" name="椭圆 24"/>
            <p:cNvSpPr/>
            <p:nvPr/>
          </p:nvSpPr>
          <p:spPr>
            <a:xfrm>
              <a:off x="5005748" y="1603806"/>
              <a:ext cx="75840" cy="75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5">
                <a:solidFill>
                  <a:schemeClr val="bg2">
                    <a:lumMod val="20000"/>
                    <a:lumOff val="80000"/>
                  </a:schemeClr>
                </a:solidFill>
              </a:endParaRPr>
            </a:p>
          </p:txBody>
        </p:sp>
      </p:grpSp>
      <p:grpSp>
        <p:nvGrpSpPr>
          <p:cNvPr id="33" name="组合 32"/>
          <p:cNvGrpSpPr/>
          <p:nvPr/>
        </p:nvGrpSpPr>
        <p:grpSpPr>
          <a:xfrm>
            <a:off x="6671528" y="4372132"/>
            <a:ext cx="172819" cy="172819"/>
            <a:chOff x="4971660" y="1569718"/>
            <a:chExt cx="144016" cy="144016"/>
          </a:xfrm>
          <a:solidFill>
            <a:schemeClr val="bg2">
              <a:lumMod val="60000"/>
              <a:lumOff val="40000"/>
            </a:schemeClr>
          </a:solidFill>
        </p:grpSpPr>
        <p:sp>
          <p:nvSpPr>
            <p:cNvPr id="34" name="椭圆 33"/>
            <p:cNvSpPr/>
            <p:nvPr/>
          </p:nvSpPr>
          <p:spPr>
            <a:xfrm>
              <a:off x="4971660" y="1569718"/>
              <a:ext cx="144016" cy="144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5">
                <a:solidFill>
                  <a:schemeClr val="bg2">
                    <a:lumMod val="20000"/>
                    <a:lumOff val="80000"/>
                  </a:schemeClr>
                </a:solidFill>
              </a:endParaRPr>
            </a:p>
          </p:txBody>
        </p:sp>
        <p:sp>
          <p:nvSpPr>
            <p:cNvPr id="35" name="椭圆 34"/>
            <p:cNvSpPr/>
            <p:nvPr/>
          </p:nvSpPr>
          <p:spPr>
            <a:xfrm>
              <a:off x="5005748" y="1603806"/>
              <a:ext cx="75840" cy="75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5">
                <a:solidFill>
                  <a:schemeClr val="bg2">
                    <a:lumMod val="20000"/>
                    <a:lumOff val="80000"/>
                  </a:schemeClr>
                </a:solidFill>
              </a:endParaRPr>
            </a:p>
          </p:txBody>
        </p:sp>
      </p:grpSp>
      <p:grpSp>
        <p:nvGrpSpPr>
          <p:cNvPr id="37" name="组合 36"/>
          <p:cNvGrpSpPr/>
          <p:nvPr/>
        </p:nvGrpSpPr>
        <p:grpSpPr>
          <a:xfrm>
            <a:off x="6671528" y="4917578"/>
            <a:ext cx="172819" cy="172819"/>
            <a:chOff x="4971660" y="1569718"/>
            <a:chExt cx="144016" cy="144016"/>
          </a:xfrm>
          <a:solidFill>
            <a:schemeClr val="bg2">
              <a:lumMod val="60000"/>
              <a:lumOff val="40000"/>
            </a:schemeClr>
          </a:solidFill>
        </p:grpSpPr>
        <p:sp>
          <p:nvSpPr>
            <p:cNvPr id="38" name="椭圆 37"/>
            <p:cNvSpPr/>
            <p:nvPr/>
          </p:nvSpPr>
          <p:spPr>
            <a:xfrm>
              <a:off x="4971660" y="1569718"/>
              <a:ext cx="144016" cy="144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5">
                <a:solidFill>
                  <a:schemeClr val="bg2">
                    <a:lumMod val="20000"/>
                    <a:lumOff val="80000"/>
                  </a:schemeClr>
                </a:solidFill>
              </a:endParaRPr>
            </a:p>
          </p:txBody>
        </p:sp>
        <p:sp>
          <p:nvSpPr>
            <p:cNvPr id="39" name="椭圆 38"/>
            <p:cNvSpPr/>
            <p:nvPr/>
          </p:nvSpPr>
          <p:spPr>
            <a:xfrm>
              <a:off x="5005748" y="1603806"/>
              <a:ext cx="75840" cy="75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5">
                <a:solidFill>
                  <a:schemeClr val="bg2">
                    <a:lumMod val="20000"/>
                    <a:lumOff val="80000"/>
                  </a:schemeClr>
                </a:solidFill>
              </a:endParaRPr>
            </a:p>
          </p:txBody>
        </p:sp>
      </p:grpSp>
      <p:sp>
        <p:nvSpPr>
          <p:cNvPr id="40" name="TextBox 39"/>
          <p:cNvSpPr txBox="1"/>
          <p:nvPr/>
        </p:nvSpPr>
        <p:spPr>
          <a:xfrm>
            <a:off x="3834751" y="4855948"/>
            <a:ext cx="2246650" cy="295466"/>
          </a:xfrm>
          <a:prstGeom prst="rect">
            <a:avLst/>
          </a:prstGeom>
          <a:noFill/>
        </p:spPr>
        <p:txBody>
          <a:bodyPr wrap="square" lIns="0" tIns="0" rIns="0" bIns="0" rtlCol="0">
            <a:spAutoFit/>
          </a:bodyPr>
          <a:lstStyle/>
          <a:p>
            <a:r>
              <a:rPr lang="zh-CN" altLang="en-US" sz="1920" dirty="0">
                <a:solidFill>
                  <a:schemeClr val="bg2">
                    <a:lumMod val="20000"/>
                    <a:lumOff val="80000"/>
                  </a:schemeClr>
                </a:solidFill>
                <a:latin typeface="思源黑体 CN Light" panose="020B0300000000000000" pitchFamily="34" charset="-122"/>
                <a:ea typeface="思源黑体 CN Light" panose="020B0300000000000000" pitchFamily="34" charset="-122"/>
              </a:rPr>
              <a:t>研究内容</a:t>
            </a:r>
          </a:p>
        </p:txBody>
      </p:sp>
      <p:sp>
        <p:nvSpPr>
          <p:cNvPr id="42" name="TextBox 41"/>
          <p:cNvSpPr txBox="1"/>
          <p:nvPr/>
        </p:nvSpPr>
        <p:spPr>
          <a:xfrm>
            <a:off x="7142572" y="4310808"/>
            <a:ext cx="2246650" cy="295466"/>
          </a:xfrm>
          <a:prstGeom prst="rect">
            <a:avLst/>
          </a:prstGeom>
          <a:noFill/>
        </p:spPr>
        <p:txBody>
          <a:bodyPr wrap="square" lIns="0" tIns="0" rIns="0" bIns="0" rtlCol="0">
            <a:spAutoFit/>
          </a:bodyPr>
          <a:lstStyle/>
          <a:p>
            <a:r>
              <a:rPr lang="zh-CN" altLang="en-US" sz="1920" dirty="0">
                <a:solidFill>
                  <a:schemeClr val="bg2">
                    <a:lumMod val="20000"/>
                    <a:lumOff val="80000"/>
                  </a:schemeClr>
                </a:solidFill>
                <a:latin typeface="思源黑体 CN Light" panose="020B0300000000000000" pitchFamily="34" charset="-122"/>
                <a:ea typeface="思源黑体 CN Light" panose="020B0300000000000000" pitchFamily="34" charset="-122"/>
              </a:rPr>
              <a:t>国内研究综述</a:t>
            </a:r>
          </a:p>
        </p:txBody>
      </p:sp>
      <p:sp>
        <p:nvSpPr>
          <p:cNvPr id="43" name="TextBox 42"/>
          <p:cNvSpPr txBox="1"/>
          <p:nvPr/>
        </p:nvSpPr>
        <p:spPr>
          <a:xfrm>
            <a:off x="7142572" y="4855948"/>
            <a:ext cx="2246650" cy="294640"/>
          </a:xfrm>
          <a:prstGeom prst="rect">
            <a:avLst/>
          </a:prstGeom>
          <a:noFill/>
        </p:spPr>
        <p:txBody>
          <a:bodyPr wrap="square" lIns="0" tIns="0" rIns="0" bIns="0" rtlCol="0">
            <a:spAutoFit/>
          </a:bodyPr>
          <a:lstStyle/>
          <a:p>
            <a:r>
              <a:rPr lang="zh-CN" altLang="en-US" sz="1920" dirty="0">
                <a:solidFill>
                  <a:schemeClr val="bg2">
                    <a:lumMod val="20000"/>
                    <a:lumOff val="80000"/>
                  </a:schemeClr>
                </a:solidFill>
                <a:latin typeface="思源黑体 CN Light" panose="020B0300000000000000" pitchFamily="34" charset="-122"/>
                <a:ea typeface="思源黑体 CN Light" panose="020B0300000000000000" pitchFamily="34" charset="-122"/>
              </a:rPr>
              <a:t>理论基础</a:t>
            </a:r>
          </a:p>
        </p:txBody>
      </p:sp>
      <p:sp>
        <p:nvSpPr>
          <p:cNvPr id="10" name="TextBox 9"/>
          <p:cNvSpPr txBox="1"/>
          <p:nvPr/>
        </p:nvSpPr>
        <p:spPr>
          <a:xfrm>
            <a:off x="2802255" y="2477770"/>
            <a:ext cx="6586855" cy="830580"/>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5400" dirty="0">
                <a:solidFill>
                  <a:schemeClr val="accent1"/>
                </a:solidFill>
                <a:latin typeface="思源黑体 CN Bold" panose="020B0800000000000000" pitchFamily="34" charset="-122"/>
                <a:ea typeface="思源黑体 CN Bold" panose="020B0800000000000000" pitchFamily="34" charset="-122"/>
              </a:rPr>
              <a:t>课题背景与研究内容</a:t>
            </a:r>
          </a:p>
        </p:txBody>
      </p:sp>
      <p:sp>
        <p:nvSpPr>
          <p:cNvPr id="50" name="TextBox 17"/>
          <p:cNvSpPr txBox="1"/>
          <p:nvPr/>
        </p:nvSpPr>
        <p:spPr>
          <a:xfrm>
            <a:off x="4972675" y="1818458"/>
            <a:ext cx="2246650" cy="295466"/>
          </a:xfrm>
          <a:prstGeom prst="rect">
            <a:avLst/>
          </a:prstGeom>
          <a:noFill/>
        </p:spPr>
        <p:txBody>
          <a:bodyPr wrap="square" lIns="0" tIns="0" rIns="0" bIns="0" rtlCol="0">
            <a:spAutoFit/>
          </a:bodyPr>
          <a:lstStyle/>
          <a:p>
            <a:pPr algn="ctr"/>
            <a:r>
              <a:rPr lang="zh-CN" altLang="en-US" sz="1920" dirty="0">
                <a:solidFill>
                  <a:schemeClr val="tx1">
                    <a:lumMod val="65000"/>
                    <a:lumOff val="35000"/>
                  </a:schemeClr>
                </a:solidFill>
                <a:latin typeface="思源黑体 CN Light" panose="020B0300000000000000" pitchFamily="34" charset="-122"/>
                <a:ea typeface="思源黑体 CN Light" panose="020B0300000000000000" pitchFamily="34" charset="-122"/>
              </a:rPr>
              <a:t>第一部分</a:t>
            </a:r>
          </a:p>
        </p:txBody>
      </p:sp>
      <p:pic>
        <p:nvPicPr>
          <p:cNvPr id="100" name="图片 99"/>
          <p:cNvPicPr/>
          <p:nvPr/>
        </p:nvPicPr>
        <p:blipFill>
          <a:blip r:embed="rId3"/>
          <a:stretch>
            <a:fillRect/>
          </a:stretch>
        </p:blipFill>
        <p:spPr>
          <a:xfrm>
            <a:off x="5422265" y="414020"/>
            <a:ext cx="1346200" cy="1404620"/>
          </a:xfrm>
          <a:prstGeom prst="rect">
            <a:avLst/>
          </a:prstGeom>
          <a:noFill/>
          <a:ln w="9525">
            <a:noFill/>
          </a:ln>
        </p:spPr>
      </p:pic>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arn(outVertical)">
                                      <p:cBhvr>
                                        <p:cTn id="7" dur="500"/>
                                        <p:tgtEl>
                                          <p:spTgt spid="50"/>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500"/>
                                        <p:tgtEl>
                                          <p:spTgt spid="10"/>
                                        </p:tgtEl>
                                      </p:cBhvr>
                                    </p:animEffect>
                                  </p:childTnLst>
                                </p:cTn>
                              </p:par>
                              <p:par>
                                <p:cTn id="12" presetID="16" presetClass="entr" presetSubtype="21" fill="hold" nodeType="with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barn(inVertical)">
                                      <p:cBhvr>
                                        <p:cTn id="14" dur="500"/>
                                        <p:tgtEl>
                                          <p:spTgt spid="46"/>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800"/>
                                        <p:tgtEl>
                                          <p:spTgt spid="45"/>
                                        </p:tgtEl>
                                      </p:cBhvr>
                                    </p:animEffect>
                                  </p:childTnLst>
                                </p:cTn>
                              </p:par>
                            </p:childTnLst>
                          </p:cTn>
                        </p:par>
                        <p:par>
                          <p:cTn id="19" fill="hold">
                            <p:stCondLst>
                              <p:cond delay="2000"/>
                            </p:stCondLst>
                            <p:childTnLst>
                              <p:par>
                                <p:cTn id="20" presetID="23" presetClass="entr" presetSubtype="32"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strVal val="4*#ppt_w"/>
                                          </p:val>
                                        </p:tav>
                                        <p:tav tm="100000">
                                          <p:val>
                                            <p:strVal val="#ppt_w"/>
                                          </p:val>
                                        </p:tav>
                                      </p:tavLst>
                                    </p:anim>
                                    <p:anim calcmode="lin" valueType="num">
                                      <p:cBhvr>
                                        <p:cTn id="23" dur="500" fill="hold"/>
                                        <p:tgtEl>
                                          <p:spTgt spid="9"/>
                                        </p:tgtEl>
                                        <p:attrNameLst>
                                          <p:attrName>ppt_h</p:attrName>
                                        </p:attrNameLst>
                                      </p:cBhvr>
                                      <p:tavLst>
                                        <p:tav tm="0">
                                          <p:val>
                                            <p:strVal val="4*#ppt_h"/>
                                          </p:val>
                                        </p:tav>
                                        <p:tav tm="100000">
                                          <p:val>
                                            <p:strVal val="#ppt_h"/>
                                          </p:val>
                                        </p:tav>
                                      </p:tavLst>
                                    </p:anim>
                                  </p:childTnLst>
                                </p:cTn>
                              </p:par>
                              <p:par>
                                <p:cTn id="24" presetID="23" presetClass="entr" presetSubtype="32" fill="hold" nodeType="withEffect">
                                  <p:stCondLst>
                                    <p:cond delay="200"/>
                                  </p:stCondLst>
                                  <p:childTnLst>
                                    <p:set>
                                      <p:cBhvr>
                                        <p:cTn id="25" dur="1" fill="hold">
                                          <p:stCondLst>
                                            <p:cond delay="0"/>
                                          </p:stCondLst>
                                        </p:cTn>
                                        <p:tgtEl>
                                          <p:spTgt spid="23"/>
                                        </p:tgtEl>
                                        <p:attrNameLst>
                                          <p:attrName>style.visibility</p:attrName>
                                        </p:attrNameLst>
                                      </p:cBhvr>
                                      <p:to>
                                        <p:strVal val="visible"/>
                                      </p:to>
                                    </p:set>
                                    <p:anim calcmode="lin" valueType="num">
                                      <p:cBhvr>
                                        <p:cTn id="26" dur="500" fill="hold"/>
                                        <p:tgtEl>
                                          <p:spTgt spid="23"/>
                                        </p:tgtEl>
                                        <p:attrNameLst>
                                          <p:attrName>ppt_w</p:attrName>
                                        </p:attrNameLst>
                                      </p:cBhvr>
                                      <p:tavLst>
                                        <p:tav tm="0">
                                          <p:val>
                                            <p:strVal val="4*#ppt_w"/>
                                          </p:val>
                                        </p:tav>
                                        <p:tav tm="100000">
                                          <p:val>
                                            <p:strVal val="#ppt_w"/>
                                          </p:val>
                                        </p:tav>
                                      </p:tavLst>
                                    </p:anim>
                                    <p:anim calcmode="lin" valueType="num">
                                      <p:cBhvr>
                                        <p:cTn id="27" dur="500" fill="hold"/>
                                        <p:tgtEl>
                                          <p:spTgt spid="23"/>
                                        </p:tgtEl>
                                        <p:attrNameLst>
                                          <p:attrName>ppt_h</p:attrName>
                                        </p:attrNameLst>
                                      </p:cBhvr>
                                      <p:tavLst>
                                        <p:tav tm="0">
                                          <p:val>
                                            <p:strVal val="4*#ppt_h"/>
                                          </p:val>
                                        </p:tav>
                                        <p:tav tm="100000">
                                          <p:val>
                                            <p:strVal val="#ppt_h"/>
                                          </p:val>
                                        </p:tav>
                                      </p:tavLst>
                                    </p:anim>
                                  </p:childTnLst>
                                </p:cTn>
                              </p:par>
                              <p:par>
                                <p:cTn id="28" presetID="23" presetClass="entr" presetSubtype="32" fill="hold" nodeType="withEffect">
                                  <p:stCondLst>
                                    <p:cond delay="600"/>
                                  </p:stCondLst>
                                  <p:childTnLst>
                                    <p:set>
                                      <p:cBhvr>
                                        <p:cTn id="29" dur="1" fill="hold">
                                          <p:stCondLst>
                                            <p:cond delay="0"/>
                                          </p:stCondLst>
                                        </p:cTn>
                                        <p:tgtEl>
                                          <p:spTgt spid="33"/>
                                        </p:tgtEl>
                                        <p:attrNameLst>
                                          <p:attrName>style.visibility</p:attrName>
                                        </p:attrNameLst>
                                      </p:cBhvr>
                                      <p:to>
                                        <p:strVal val="visible"/>
                                      </p:to>
                                    </p:set>
                                    <p:anim calcmode="lin" valueType="num">
                                      <p:cBhvr>
                                        <p:cTn id="30" dur="500" fill="hold"/>
                                        <p:tgtEl>
                                          <p:spTgt spid="33"/>
                                        </p:tgtEl>
                                        <p:attrNameLst>
                                          <p:attrName>ppt_w</p:attrName>
                                        </p:attrNameLst>
                                      </p:cBhvr>
                                      <p:tavLst>
                                        <p:tav tm="0">
                                          <p:val>
                                            <p:strVal val="4*#ppt_w"/>
                                          </p:val>
                                        </p:tav>
                                        <p:tav tm="100000">
                                          <p:val>
                                            <p:strVal val="#ppt_w"/>
                                          </p:val>
                                        </p:tav>
                                      </p:tavLst>
                                    </p:anim>
                                    <p:anim calcmode="lin" valueType="num">
                                      <p:cBhvr>
                                        <p:cTn id="31" dur="500" fill="hold"/>
                                        <p:tgtEl>
                                          <p:spTgt spid="33"/>
                                        </p:tgtEl>
                                        <p:attrNameLst>
                                          <p:attrName>ppt_h</p:attrName>
                                        </p:attrNameLst>
                                      </p:cBhvr>
                                      <p:tavLst>
                                        <p:tav tm="0">
                                          <p:val>
                                            <p:strVal val="4*#ppt_h"/>
                                          </p:val>
                                        </p:tav>
                                        <p:tav tm="100000">
                                          <p:val>
                                            <p:strVal val="#ppt_h"/>
                                          </p:val>
                                        </p:tav>
                                      </p:tavLst>
                                    </p:anim>
                                  </p:childTnLst>
                                </p:cTn>
                              </p:par>
                              <p:par>
                                <p:cTn id="32" presetID="23" presetClass="entr" presetSubtype="32" fill="hold" nodeType="withEffect">
                                  <p:stCondLst>
                                    <p:cond delay="800"/>
                                  </p:stCondLst>
                                  <p:childTnLst>
                                    <p:set>
                                      <p:cBhvr>
                                        <p:cTn id="33" dur="1" fill="hold">
                                          <p:stCondLst>
                                            <p:cond delay="0"/>
                                          </p:stCondLst>
                                        </p:cTn>
                                        <p:tgtEl>
                                          <p:spTgt spid="37"/>
                                        </p:tgtEl>
                                        <p:attrNameLst>
                                          <p:attrName>style.visibility</p:attrName>
                                        </p:attrNameLst>
                                      </p:cBhvr>
                                      <p:to>
                                        <p:strVal val="visible"/>
                                      </p:to>
                                    </p:set>
                                    <p:anim calcmode="lin" valueType="num">
                                      <p:cBhvr>
                                        <p:cTn id="34" dur="500" fill="hold"/>
                                        <p:tgtEl>
                                          <p:spTgt spid="37"/>
                                        </p:tgtEl>
                                        <p:attrNameLst>
                                          <p:attrName>ppt_w</p:attrName>
                                        </p:attrNameLst>
                                      </p:cBhvr>
                                      <p:tavLst>
                                        <p:tav tm="0">
                                          <p:val>
                                            <p:strVal val="4*#ppt_w"/>
                                          </p:val>
                                        </p:tav>
                                        <p:tav tm="100000">
                                          <p:val>
                                            <p:strVal val="#ppt_w"/>
                                          </p:val>
                                        </p:tav>
                                      </p:tavLst>
                                    </p:anim>
                                    <p:anim calcmode="lin" valueType="num">
                                      <p:cBhvr>
                                        <p:cTn id="35" dur="500" fill="hold"/>
                                        <p:tgtEl>
                                          <p:spTgt spid="37"/>
                                        </p:tgtEl>
                                        <p:attrNameLst>
                                          <p:attrName>ppt_h</p:attrName>
                                        </p:attrNameLst>
                                      </p:cBhvr>
                                      <p:tavLst>
                                        <p:tav tm="0">
                                          <p:val>
                                            <p:strVal val="4*#ppt_h"/>
                                          </p:val>
                                        </p:tav>
                                        <p:tav tm="100000">
                                          <p:val>
                                            <p:strVal val="#ppt_h"/>
                                          </p:val>
                                        </p:tav>
                                      </p:tavLst>
                                    </p:anim>
                                  </p:childTnLst>
                                </p:cTn>
                              </p:par>
                            </p:childTnLst>
                          </p:cTn>
                        </p:par>
                        <p:par>
                          <p:cTn id="36" fill="hold">
                            <p:stCondLst>
                              <p:cond delay="2500"/>
                            </p:stCondLst>
                            <p:childTnLst>
                              <p:par>
                                <p:cTn id="37" presetID="22" presetClass="entr" presetSubtype="8"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par>
                                <p:cTn id="40" presetID="22" presetClass="entr" presetSubtype="8" fill="hold" grpId="0" nodeType="withEffect">
                                  <p:stCondLst>
                                    <p:cond delay="200"/>
                                  </p:stCondLst>
                                  <p:childTnLst>
                                    <p:set>
                                      <p:cBhvr>
                                        <p:cTn id="41" dur="1" fill="hold">
                                          <p:stCondLst>
                                            <p:cond delay="0"/>
                                          </p:stCondLst>
                                        </p:cTn>
                                        <p:tgtEl>
                                          <p:spTgt spid="40"/>
                                        </p:tgtEl>
                                        <p:attrNameLst>
                                          <p:attrName>style.visibility</p:attrName>
                                        </p:attrNameLst>
                                      </p:cBhvr>
                                      <p:to>
                                        <p:strVal val="visible"/>
                                      </p:to>
                                    </p:set>
                                    <p:animEffect transition="in" filter="wipe(left)">
                                      <p:cBhvr>
                                        <p:cTn id="42" dur="500"/>
                                        <p:tgtEl>
                                          <p:spTgt spid="40"/>
                                        </p:tgtEl>
                                      </p:cBhvr>
                                    </p:animEffect>
                                  </p:childTnLst>
                                </p:cTn>
                              </p:par>
                              <p:par>
                                <p:cTn id="43" presetID="22" presetClass="entr" presetSubtype="8" fill="hold" grpId="0" nodeType="withEffect">
                                  <p:stCondLst>
                                    <p:cond delay="600"/>
                                  </p:stCondLst>
                                  <p:childTnLst>
                                    <p:set>
                                      <p:cBhvr>
                                        <p:cTn id="44" dur="1" fill="hold">
                                          <p:stCondLst>
                                            <p:cond delay="0"/>
                                          </p:stCondLst>
                                        </p:cTn>
                                        <p:tgtEl>
                                          <p:spTgt spid="42"/>
                                        </p:tgtEl>
                                        <p:attrNameLst>
                                          <p:attrName>style.visibility</p:attrName>
                                        </p:attrNameLst>
                                      </p:cBhvr>
                                      <p:to>
                                        <p:strVal val="visible"/>
                                      </p:to>
                                    </p:set>
                                    <p:animEffect transition="in" filter="wipe(left)">
                                      <p:cBhvr>
                                        <p:cTn id="45" dur="500"/>
                                        <p:tgtEl>
                                          <p:spTgt spid="42"/>
                                        </p:tgtEl>
                                      </p:cBhvr>
                                    </p:animEffect>
                                  </p:childTnLst>
                                </p:cTn>
                              </p:par>
                              <p:par>
                                <p:cTn id="46" presetID="22" presetClass="entr" presetSubtype="8" fill="hold" grpId="0" nodeType="withEffect">
                                  <p:stCondLst>
                                    <p:cond delay="80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40" grpId="0"/>
      <p:bldP spid="42" grpId="0"/>
      <p:bldP spid="43" grpId="0"/>
      <p:bldP spid="10" grpId="0"/>
      <p:bldP spid="5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食品监管遇到的问题</a:t>
            </a:r>
          </a:p>
        </p:txBody>
      </p:sp>
      <p:grpSp>
        <p:nvGrpSpPr>
          <p:cNvPr id="2" name="组合 1"/>
          <p:cNvGrpSpPr/>
          <p:nvPr/>
        </p:nvGrpSpPr>
        <p:grpSpPr>
          <a:xfrm>
            <a:off x="1502410" y="1969229"/>
            <a:ext cx="9206230" cy="4104546"/>
            <a:chOff x="5677" y="2938"/>
            <a:chExt cx="13523" cy="5885"/>
          </a:xfrm>
        </p:grpSpPr>
        <p:sp>
          <p:nvSpPr>
            <p:cNvPr id="35" name="矩形 34"/>
            <p:cNvSpPr/>
            <p:nvPr/>
          </p:nvSpPr>
          <p:spPr bwMode="auto">
            <a:xfrm>
              <a:off x="6996" y="7327"/>
              <a:ext cx="12204" cy="1496"/>
            </a:xfrm>
            <a:prstGeom prst="rect">
              <a:avLst/>
            </a:prstGeom>
            <a:solidFill>
              <a:srgbClr val="475F77"/>
            </a:solidFill>
            <a:ln w="9525" cap="flat" cmpd="sng" algn="ctr">
              <a:solidFill>
                <a:srgbClr val="475F77"/>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6" name="矩形 35"/>
            <p:cNvSpPr/>
            <p:nvPr/>
          </p:nvSpPr>
          <p:spPr bwMode="auto">
            <a:xfrm>
              <a:off x="8392" y="5831"/>
              <a:ext cx="10808" cy="1496"/>
            </a:xfrm>
            <a:prstGeom prst="rect">
              <a:avLst/>
            </a:prstGeom>
            <a:solidFill>
              <a:srgbClr val="ED7D30"/>
            </a:solidFill>
            <a:ln w="9525" cap="flat" cmpd="sng" algn="ctr">
              <a:solidFill>
                <a:srgbClr val="ED7D3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7" name="矩形 36"/>
            <p:cNvSpPr/>
            <p:nvPr/>
          </p:nvSpPr>
          <p:spPr bwMode="auto">
            <a:xfrm>
              <a:off x="9794" y="4341"/>
              <a:ext cx="9406" cy="1496"/>
            </a:xfrm>
            <a:prstGeom prst="rect">
              <a:avLst/>
            </a:prstGeom>
            <a:solidFill>
              <a:srgbClr val="475F77"/>
            </a:solidFill>
            <a:ln w="9525" cap="flat" cmpd="sng" algn="ctr">
              <a:solidFill>
                <a:srgbClr val="475F77"/>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8" name="矩形 37"/>
            <p:cNvSpPr/>
            <p:nvPr/>
          </p:nvSpPr>
          <p:spPr bwMode="auto">
            <a:xfrm>
              <a:off x="11111" y="2938"/>
              <a:ext cx="8089" cy="1403"/>
            </a:xfrm>
            <a:prstGeom prst="rect">
              <a:avLst/>
            </a:prstGeom>
            <a:solidFill>
              <a:srgbClr val="ED7D30"/>
            </a:solidFill>
            <a:ln w="9525" cap="flat" cmpd="sng" algn="ctr">
              <a:solidFill>
                <a:srgbClr val="ED7D3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cxnSp>
          <p:nvCxnSpPr>
            <p:cNvPr id="39" name="直线连接符 5"/>
            <p:cNvCxnSpPr/>
            <p:nvPr/>
          </p:nvCxnSpPr>
          <p:spPr bwMode="auto">
            <a:xfrm>
              <a:off x="15120" y="3111"/>
              <a:ext cx="0" cy="923"/>
            </a:xfrm>
            <a:prstGeom prst="line">
              <a:avLst/>
            </a:prstGeom>
            <a:solidFill>
              <a:schemeClr val="accent1"/>
            </a:solidFill>
            <a:ln w="19050" cap="flat" cmpd="sng" algn="ctr">
              <a:solidFill>
                <a:schemeClr val="bg1"/>
              </a:solidFill>
              <a:prstDash val="solid"/>
              <a:round/>
              <a:headEnd type="none" w="med" len="med"/>
              <a:tailEnd type="none" w="med" len="med"/>
            </a:ln>
          </p:spPr>
        </p:cxnSp>
        <p:cxnSp>
          <p:nvCxnSpPr>
            <p:cNvPr id="40" name="直线连接符 11"/>
            <p:cNvCxnSpPr/>
            <p:nvPr/>
          </p:nvCxnSpPr>
          <p:spPr bwMode="auto">
            <a:xfrm>
              <a:off x="13656" y="4673"/>
              <a:ext cx="0" cy="923"/>
            </a:xfrm>
            <a:prstGeom prst="line">
              <a:avLst/>
            </a:prstGeom>
            <a:solidFill>
              <a:schemeClr val="accent1"/>
            </a:solidFill>
            <a:ln w="19050" cap="flat" cmpd="sng" algn="ctr">
              <a:solidFill>
                <a:schemeClr val="bg1"/>
              </a:solidFill>
              <a:prstDash val="solid"/>
              <a:round/>
              <a:headEnd type="none" w="med" len="med"/>
              <a:tailEnd type="none" w="med" len="med"/>
            </a:ln>
          </p:spPr>
        </p:cxnSp>
        <p:cxnSp>
          <p:nvCxnSpPr>
            <p:cNvPr id="41" name="直线连接符 12"/>
            <p:cNvCxnSpPr/>
            <p:nvPr/>
          </p:nvCxnSpPr>
          <p:spPr bwMode="auto">
            <a:xfrm>
              <a:off x="12197" y="6167"/>
              <a:ext cx="0" cy="923"/>
            </a:xfrm>
            <a:prstGeom prst="line">
              <a:avLst/>
            </a:prstGeom>
            <a:solidFill>
              <a:schemeClr val="accent1"/>
            </a:solidFill>
            <a:ln w="19050" cap="flat" cmpd="sng" algn="ctr">
              <a:solidFill>
                <a:schemeClr val="bg1"/>
              </a:solidFill>
              <a:prstDash val="solid"/>
              <a:round/>
              <a:headEnd type="none" w="med" len="med"/>
              <a:tailEnd type="none" w="med" len="med"/>
            </a:ln>
          </p:spPr>
        </p:cxnSp>
        <p:cxnSp>
          <p:nvCxnSpPr>
            <p:cNvPr id="42" name="直线连接符 13"/>
            <p:cNvCxnSpPr/>
            <p:nvPr/>
          </p:nvCxnSpPr>
          <p:spPr bwMode="auto">
            <a:xfrm>
              <a:off x="11031" y="7644"/>
              <a:ext cx="0" cy="923"/>
            </a:xfrm>
            <a:prstGeom prst="line">
              <a:avLst/>
            </a:prstGeom>
            <a:solidFill>
              <a:schemeClr val="accent1"/>
            </a:solidFill>
            <a:ln w="19050" cap="flat" cmpd="sng" algn="ctr">
              <a:solidFill>
                <a:schemeClr val="bg1"/>
              </a:solidFill>
              <a:prstDash val="solid"/>
              <a:round/>
              <a:headEnd type="none" w="med" len="med"/>
              <a:tailEnd type="none" w="med" len="med"/>
            </a:ln>
          </p:spPr>
        </p:cxnSp>
        <p:sp>
          <p:nvSpPr>
            <p:cNvPr id="44" name="文本框 43"/>
            <p:cNvSpPr txBox="1"/>
            <p:nvPr/>
          </p:nvSpPr>
          <p:spPr>
            <a:xfrm>
              <a:off x="11432" y="3283"/>
              <a:ext cx="3424" cy="660"/>
            </a:xfrm>
            <a:prstGeom prst="rect">
              <a:avLst/>
            </a:prstGeom>
            <a:noFill/>
          </p:spPr>
          <p:txBody>
            <a:bodyPr wrap="square" rtlCol="0">
              <a:spAutoFit/>
            </a:bodyPr>
            <a:lstStyle/>
            <a:p>
              <a:pPr algn="ctr"/>
              <a:r>
                <a:rPr kumimoji="1" lang="zh-CN" altLang="en-US" sz="2400" dirty="0">
                  <a:solidFill>
                    <a:schemeClr val="bg1"/>
                  </a:solidFill>
                </a:rPr>
                <a:t>民众参与度低</a:t>
              </a:r>
            </a:p>
          </p:txBody>
        </p:sp>
        <p:sp>
          <p:nvSpPr>
            <p:cNvPr id="45" name="文本框 44"/>
            <p:cNvSpPr txBox="1"/>
            <p:nvPr/>
          </p:nvSpPr>
          <p:spPr>
            <a:xfrm>
              <a:off x="9984" y="4758"/>
              <a:ext cx="3423" cy="660"/>
            </a:xfrm>
            <a:prstGeom prst="rect">
              <a:avLst/>
            </a:prstGeom>
            <a:noFill/>
          </p:spPr>
          <p:txBody>
            <a:bodyPr wrap="square" rtlCol="0">
              <a:spAutoFit/>
            </a:bodyPr>
            <a:lstStyle/>
            <a:p>
              <a:pPr algn="ctr"/>
              <a:r>
                <a:rPr kumimoji="1" lang="zh-CN" altLang="en-US" sz="2400" dirty="0">
                  <a:solidFill>
                    <a:schemeClr val="bg1"/>
                  </a:solidFill>
                </a:rPr>
                <a:t>预防不及时</a:t>
              </a:r>
            </a:p>
          </p:txBody>
        </p:sp>
        <p:sp>
          <p:nvSpPr>
            <p:cNvPr id="46" name="文本框 45"/>
            <p:cNvSpPr txBox="1"/>
            <p:nvPr/>
          </p:nvSpPr>
          <p:spPr>
            <a:xfrm>
              <a:off x="8626" y="6275"/>
              <a:ext cx="3331" cy="660"/>
            </a:xfrm>
            <a:prstGeom prst="rect">
              <a:avLst/>
            </a:prstGeom>
            <a:noFill/>
          </p:spPr>
          <p:txBody>
            <a:bodyPr wrap="square" rtlCol="0">
              <a:spAutoFit/>
            </a:bodyPr>
            <a:lstStyle/>
            <a:p>
              <a:pPr algn="ctr"/>
              <a:r>
                <a:rPr kumimoji="1" lang="zh-CN" altLang="en-US" sz="2400" dirty="0">
                  <a:solidFill>
                    <a:schemeClr val="bg1"/>
                  </a:solidFill>
                </a:rPr>
                <a:t>过程监管难</a:t>
              </a:r>
            </a:p>
          </p:txBody>
        </p:sp>
        <p:sp>
          <p:nvSpPr>
            <p:cNvPr id="48" name="文本框 47"/>
            <p:cNvSpPr txBox="1"/>
            <p:nvPr/>
          </p:nvSpPr>
          <p:spPr>
            <a:xfrm>
              <a:off x="7267" y="7762"/>
              <a:ext cx="3286" cy="660"/>
            </a:xfrm>
            <a:prstGeom prst="rect">
              <a:avLst/>
            </a:prstGeom>
            <a:noFill/>
          </p:spPr>
          <p:txBody>
            <a:bodyPr wrap="square" rtlCol="0">
              <a:spAutoFit/>
            </a:bodyPr>
            <a:lstStyle/>
            <a:p>
              <a:pPr algn="ctr"/>
              <a:r>
                <a:rPr kumimoji="1" lang="zh-CN" altLang="en-US" sz="2400" dirty="0">
                  <a:solidFill>
                    <a:schemeClr val="bg1"/>
                  </a:solidFill>
                </a:rPr>
                <a:t>企业数量增加</a:t>
              </a:r>
            </a:p>
          </p:txBody>
        </p:sp>
        <p:sp>
          <p:nvSpPr>
            <p:cNvPr id="49" name="文本框 48"/>
            <p:cNvSpPr txBox="1"/>
            <p:nvPr/>
          </p:nvSpPr>
          <p:spPr>
            <a:xfrm>
              <a:off x="11112" y="7567"/>
              <a:ext cx="8017" cy="925"/>
            </a:xfrm>
            <a:prstGeom prst="rect">
              <a:avLst/>
            </a:prstGeom>
            <a:noFill/>
          </p:spPr>
          <p:txBody>
            <a:bodyPr wrap="square" rtlCol="0">
              <a:spAutoFit/>
            </a:bodyPr>
            <a:lstStyle/>
            <a:p>
              <a:r>
                <a:rPr kumimoji="1" lang="zh-CN" altLang="en-US" dirty="0">
                  <a:solidFill>
                    <a:schemeClr val="bg1"/>
                  </a:solidFill>
                </a:rPr>
                <a:t>不断增长的食品生产企业数量与规模，带来数据的爆炸式增长、多元性、不确定性和不可控性</a:t>
              </a:r>
            </a:p>
          </p:txBody>
        </p:sp>
        <p:sp>
          <p:nvSpPr>
            <p:cNvPr id="50" name="文本框 49"/>
            <p:cNvSpPr txBox="1"/>
            <p:nvPr/>
          </p:nvSpPr>
          <p:spPr>
            <a:xfrm>
              <a:off x="12197" y="6086"/>
              <a:ext cx="6838" cy="925"/>
            </a:xfrm>
            <a:prstGeom prst="rect">
              <a:avLst/>
            </a:prstGeom>
            <a:noFill/>
          </p:spPr>
          <p:txBody>
            <a:bodyPr wrap="square" rtlCol="0">
              <a:spAutoFit/>
            </a:bodyPr>
            <a:lstStyle/>
            <a:p>
              <a:r>
                <a:rPr kumimoji="1" lang="zh-CN" altLang="en-US" dirty="0">
                  <a:solidFill>
                    <a:schemeClr val="bg1"/>
                  </a:solidFill>
                </a:rPr>
                <a:t>生产各环节风险监测监管缺失。</a:t>
              </a:r>
              <a:r>
                <a:rPr kumimoji="1" dirty="0">
                  <a:solidFill>
                    <a:schemeClr val="bg1"/>
                  </a:solidFill>
                </a:rPr>
                <a:t>在接到投诉时</a:t>
              </a:r>
              <a:r>
                <a:rPr kumimoji="1" lang="zh-CN" dirty="0">
                  <a:solidFill>
                    <a:schemeClr val="bg1"/>
                  </a:solidFill>
                </a:rPr>
                <a:t>缺少取证机制导致商家存在侥幸心理</a:t>
              </a:r>
              <a:endParaRPr kumimoji="1" lang="zh-CN" altLang="en-US" dirty="0">
                <a:solidFill>
                  <a:schemeClr val="bg1"/>
                </a:solidFill>
              </a:endParaRPr>
            </a:p>
          </p:txBody>
        </p:sp>
        <p:sp>
          <p:nvSpPr>
            <p:cNvPr id="51" name="文本框 50"/>
            <p:cNvSpPr txBox="1"/>
            <p:nvPr/>
          </p:nvSpPr>
          <p:spPr>
            <a:xfrm>
              <a:off x="13732" y="4668"/>
              <a:ext cx="5468" cy="925"/>
            </a:xfrm>
            <a:prstGeom prst="rect">
              <a:avLst/>
            </a:prstGeom>
            <a:noFill/>
          </p:spPr>
          <p:txBody>
            <a:bodyPr wrap="square" rtlCol="0">
              <a:spAutoFit/>
            </a:bodyPr>
            <a:lstStyle/>
            <a:p>
              <a:r>
                <a:rPr kumimoji="1" lang="zh-CN" dirty="0">
                  <a:solidFill>
                    <a:schemeClr val="bg1"/>
                  </a:solidFill>
                </a:rPr>
                <a:t>对食品生产过程中出现的违规行为没有及时的响应，缺少预防措施</a:t>
              </a:r>
            </a:p>
          </p:txBody>
        </p:sp>
        <p:pic>
          <p:nvPicPr>
            <p:cNvPr id="53" name="图片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6" y="6086"/>
              <a:ext cx="1128" cy="1128"/>
            </a:xfrm>
            <a:prstGeom prst="rect">
              <a:avLst/>
            </a:prstGeom>
          </p:spPr>
        </p:pic>
        <p:pic>
          <p:nvPicPr>
            <p:cNvPr id="54" name="图片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7" y="7542"/>
              <a:ext cx="1128" cy="1128"/>
            </a:xfrm>
            <a:prstGeom prst="rect">
              <a:avLst/>
            </a:prstGeom>
          </p:spPr>
        </p:pic>
        <p:pic>
          <p:nvPicPr>
            <p:cNvPr id="55" name="图片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83" y="4308"/>
              <a:ext cx="1653" cy="1653"/>
            </a:xfrm>
            <a:prstGeom prst="rect">
              <a:avLst/>
            </a:prstGeom>
          </p:spPr>
        </p:pic>
        <p:pic>
          <p:nvPicPr>
            <p:cNvPr id="57" name="图片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43" y="2938"/>
              <a:ext cx="1269" cy="1269"/>
            </a:xfrm>
            <a:prstGeom prst="rect">
              <a:avLst/>
            </a:prstGeom>
          </p:spPr>
        </p:pic>
        <p:sp>
          <p:nvSpPr>
            <p:cNvPr id="28" name="文本框 50"/>
            <p:cNvSpPr txBox="1"/>
            <p:nvPr/>
          </p:nvSpPr>
          <p:spPr>
            <a:xfrm>
              <a:off x="15371" y="3177"/>
              <a:ext cx="3466" cy="925"/>
            </a:xfrm>
            <a:prstGeom prst="rect">
              <a:avLst/>
            </a:prstGeom>
            <a:noFill/>
          </p:spPr>
          <p:txBody>
            <a:bodyPr wrap="square" rtlCol="0">
              <a:spAutoFit/>
            </a:bodyPr>
            <a:lstStyle/>
            <a:p>
              <a:r>
                <a:rPr kumimoji="1" lang="zh-CN" altLang="en-US" dirty="0">
                  <a:solidFill>
                    <a:schemeClr val="bg1"/>
                  </a:solidFill>
                </a:rPr>
                <a:t>民众参与度较低，很多时候只能被动接受</a:t>
              </a:r>
            </a:p>
          </p:txBody>
        </p:sp>
      </p:gr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平行四边形 2"/>
          <p:cNvSpPr>
            <a:spLocks noChangeArrowheads="1"/>
          </p:cNvSpPr>
          <p:nvPr/>
        </p:nvSpPr>
        <p:spPr bwMode="auto">
          <a:xfrm rot="747658">
            <a:off x="136287" y="4526235"/>
            <a:ext cx="5775154" cy="1893728"/>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70C0"/>
          </a:solidFill>
          <a:ln>
            <a:noFill/>
          </a:ln>
        </p:spPr>
        <p:txBody>
          <a:bodyPr lIns="75065" tIns="37532" rIns="75065" bIns="37532" anchor="ctr"/>
          <a:lstStyle/>
          <a:p>
            <a:pPr algn="ctr"/>
            <a:endParaRPr lang="zh-CN" altLang="zh-CN">
              <a:solidFill>
                <a:srgbClr val="FFFFFF"/>
              </a:solidFill>
            </a:endParaRPr>
          </a:p>
        </p:txBody>
      </p:sp>
      <p:sp>
        <p:nvSpPr>
          <p:cNvPr id="3" name="标题 2"/>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sym typeface="+mn-ea"/>
              </a:rPr>
              <a:t>智慧监管：</a:t>
            </a:r>
            <a:r>
              <a:rPr lang="en-US" altLang="zh-CN" b="1" dirty="0">
                <a:latin typeface="微软雅黑" panose="020B0503020204020204" pitchFamily="34" charset="-122"/>
                <a:ea typeface="微软雅黑" panose="020B0503020204020204" pitchFamily="34" charset="-122"/>
                <a:sym typeface="+mn-ea"/>
              </a:rPr>
              <a:t>AI</a:t>
            </a:r>
            <a:r>
              <a:rPr lang="zh-CN" altLang="en-US" b="1" dirty="0">
                <a:latin typeface="微软雅黑" panose="020B0503020204020204" pitchFamily="34" charset="-122"/>
                <a:ea typeface="微软雅黑" panose="020B0503020204020204" pitchFamily="34" charset="-122"/>
                <a:sym typeface="+mn-ea"/>
              </a:rPr>
              <a:t>赋能</a:t>
            </a:r>
            <a:endParaRPr lang="zh-CN" altLang="en-US"/>
          </a:p>
        </p:txBody>
      </p:sp>
      <p:grpSp>
        <p:nvGrpSpPr>
          <p:cNvPr id="6" name="组合 134"/>
          <p:cNvGrpSpPr/>
          <p:nvPr/>
        </p:nvGrpSpPr>
        <p:grpSpPr>
          <a:xfrm>
            <a:off x="3733340" y="3692096"/>
            <a:ext cx="1046608" cy="1618680"/>
            <a:chOff x="8642553" y="3222299"/>
            <a:chExt cx="1272489" cy="1977284"/>
          </a:xfrm>
        </p:grpSpPr>
        <p:sp>
          <p:nvSpPr>
            <p:cNvPr id="136" name="直接连接符 88"/>
            <p:cNvSpPr>
              <a:spLocks noChangeShapeType="1"/>
            </p:cNvSpPr>
            <p:nvPr/>
          </p:nvSpPr>
          <p:spPr bwMode="auto">
            <a:xfrm flipV="1">
              <a:off x="9285939" y="4017097"/>
              <a:ext cx="1" cy="1182486"/>
            </a:xfrm>
            <a:prstGeom prst="line">
              <a:avLst/>
            </a:prstGeom>
            <a:ln>
              <a:solidFill>
                <a:srgbClr val="0070C0"/>
              </a:solidFill>
            </a:ln>
          </p:spPr>
          <p:style>
            <a:lnRef idx="2">
              <a:schemeClr val="dk1"/>
            </a:lnRef>
            <a:fillRef idx="0">
              <a:schemeClr val="dk1"/>
            </a:fillRef>
            <a:effectRef idx="1">
              <a:schemeClr val="dk1"/>
            </a:effectRef>
            <a:fontRef idx="minor">
              <a:schemeClr val="tx1"/>
            </a:fontRef>
          </p:style>
          <p:txBody>
            <a:bodyPr/>
            <a:lstStyle/>
            <a:p>
              <a:endParaRPr lang="zh-CN" altLang="en-US"/>
            </a:p>
          </p:txBody>
        </p:sp>
        <p:sp>
          <p:nvSpPr>
            <p:cNvPr id="137" name="椭圆 92"/>
            <p:cNvSpPr>
              <a:spLocks noChangeArrowheads="1"/>
            </p:cNvSpPr>
            <p:nvPr/>
          </p:nvSpPr>
          <p:spPr bwMode="auto">
            <a:xfrm>
              <a:off x="8642553" y="3222299"/>
              <a:ext cx="1272489" cy="1271587"/>
            </a:xfrm>
            <a:prstGeom prst="ellipse">
              <a:avLst/>
            </a:prstGeom>
            <a:gradFill>
              <a:gsLst>
                <a:gs pos="50000">
                  <a:schemeClr val="bg1"/>
                </a:gs>
                <a:gs pos="0">
                  <a:schemeClr val="bg1"/>
                </a:gs>
                <a:gs pos="100000">
                  <a:schemeClr val="bg1">
                    <a:lumMod val="75000"/>
                  </a:schemeClr>
                </a:gs>
              </a:gsLst>
              <a:lin ang="18900000" scaled="0"/>
            </a:gradFill>
            <a:ln w="38100" cap="flat" cmpd="sng">
              <a:noFill/>
              <a:beve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chor="ctr"/>
            <a:lstStyle/>
            <a:p>
              <a:pPr algn="ctr"/>
              <a:endParaRPr lang="zh-CN" altLang="zh-CN">
                <a:solidFill>
                  <a:srgbClr val="FFFFFF"/>
                </a:solidFill>
              </a:endParaRPr>
            </a:p>
          </p:txBody>
        </p:sp>
      </p:grpSp>
      <p:grpSp>
        <p:nvGrpSpPr>
          <p:cNvPr id="9" name="组合 80"/>
          <p:cNvGrpSpPr/>
          <p:nvPr/>
        </p:nvGrpSpPr>
        <p:grpSpPr>
          <a:xfrm>
            <a:off x="1451186" y="5260131"/>
            <a:ext cx="3868602" cy="883719"/>
            <a:chOff x="5867856" y="5137719"/>
            <a:chExt cx="4703537" cy="1079499"/>
          </a:xfrm>
          <a:solidFill>
            <a:schemeClr val="bg1"/>
          </a:solidFill>
        </p:grpSpPr>
        <p:grpSp>
          <p:nvGrpSpPr>
            <p:cNvPr id="12" name="Group 14"/>
            <p:cNvGrpSpPr/>
            <p:nvPr/>
          </p:nvGrpSpPr>
          <p:grpSpPr bwMode="auto">
            <a:xfrm>
              <a:off x="5867856" y="5792301"/>
              <a:ext cx="621704" cy="162251"/>
              <a:chOff x="0" y="0"/>
              <a:chExt cx="438150" cy="114300"/>
            </a:xfrm>
            <a:grpFill/>
          </p:grpSpPr>
          <p:sp>
            <p:nvSpPr>
              <p:cNvPr id="105" name="同心圆 64"/>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rgbClr val="0070C0"/>
                </a:solidFill>
                <a:bevel/>
              </a:ln>
            </p:spPr>
            <p:txBody>
              <a:bodyPr anchor="ctr"/>
              <a:lstStyle/>
              <a:p>
                <a:pPr algn="ctr"/>
                <a:endParaRPr lang="zh-CN" altLang="zh-CN"/>
              </a:p>
            </p:txBody>
          </p:sp>
          <p:sp>
            <p:nvSpPr>
              <p:cNvPr id="106" name="椭圆 66"/>
              <p:cNvSpPr>
                <a:spLocks noChangeArrowheads="1"/>
              </p:cNvSpPr>
              <p:nvPr/>
            </p:nvSpPr>
            <p:spPr bwMode="auto">
              <a:xfrm>
                <a:off x="129075" y="39150"/>
                <a:ext cx="180000" cy="36000"/>
              </a:xfrm>
              <a:prstGeom prst="ellipse">
                <a:avLst/>
              </a:prstGeom>
              <a:grpFill/>
              <a:ln w="12700" cap="flat" cmpd="sng">
                <a:solidFill>
                  <a:srgbClr val="0070C0"/>
                </a:solidFill>
                <a:bevel/>
              </a:ln>
            </p:spPr>
            <p:txBody>
              <a:bodyPr anchor="ctr"/>
              <a:lstStyle/>
              <a:p>
                <a:pPr algn="ctr"/>
                <a:endParaRPr lang="zh-CN" altLang="zh-CN">
                  <a:solidFill>
                    <a:srgbClr val="FFFFFF"/>
                  </a:solidFill>
                </a:endParaRPr>
              </a:p>
            </p:txBody>
          </p:sp>
        </p:grpSp>
        <p:grpSp>
          <p:nvGrpSpPr>
            <p:cNvPr id="15" name="Group 17"/>
            <p:cNvGrpSpPr/>
            <p:nvPr/>
          </p:nvGrpSpPr>
          <p:grpSpPr bwMode="auto">
            <a:xfrm>
              <a:off x="6993624" y="5565671"/>
              <a:ext cx="532885" cy="139071"/>
              <a:chOff x="0" y="0"/>
              <a:chExt cx="438150" cy="114300"/>
            </a:xfrm>
            <a:grpFill/>
          </p:grpSpPr>
          <p:sp>
            <p:nvSpPr>
              <p:cNvPr id="103" name="同心圆 68"/>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rgbClr val="0070C0"/>
                </a:solidFill>
                <a:bevel/>
              </a:ln>
            </p:spPr>
            <p:txBody>
              <a:bodyPr anchor="ctr"/>
              <a:lstStyle/>
              <a:p>
                <a:pPr algn="ctr"/>
                <a:endParaRPr lang="zh-CN" altLang="zh-CN"/>
              </a:p>
            </p:txBody>
          </p:sp>
          <p:sp>
            <p:nvSpPr>
              <p:cNvPr id="104" name="椭圆 73"/>
              <p:cNvSpPr>
                <a:spLocks noChangeArrowheads="1"/>
              </p:cNvSpPr>
              <p:nvPr/>
            </p:nvSpPr>
            <p:spPr bwMode="auto">
              <a:xfrm>
                <a:off x="129075" y="39150"/>
                <a:ext cx="180000" cy="36000"/>
              </a:xfrm>
              <a:prstGeom prst="ellipse">
                <a:avLst/>
              </a:prstGeom>
              <a:grpFill/>
              <a:ln w="12700" cap="flat" cmpd="sng">
                <a:solidFill>
                  <a:srgbClr val="0070C0"/>
                </a:solidFill>
                <a:bevel/>
              </a:ln>
            </p:spPr>
            <p:txBody>
              <a:bodyPr anchor="ctr"/>
              <a:lstStyle/>
              <a:p>
                <a:pPr algn="ctr"/>
                <a:endParaRPr lang="zh-CN" altLang="zh-CN">
                  <a:solidFill>
                    <a:srgbClr val="FFFFFF"/>
                  </a:solidFill>
                </a:endParaRPr>
              </a:p>
            </p:txBody>
          </p:sp>
        </p:grpSp>
        <p:grpSp>
          <p:nvGrpSpPr>
            <p:cNvPr id="18" name="Group 20"/>
            <p:cNvGrpSpPr/>
            <p:nvPr/>
          </p:nvGrpSpPr>
          <p:grpSpPr bwMode="auto">
            <a:xfrm>
              <a:off x="7972156" y="6007329"/>
              <a:ext cx="804241" cy="209889"/>
              <a:chOff x="0" y="0"/>
              <a:chExt cx="438150" cy="114300"/>
            </a:xfrm>
            <a:grpFill/>
          </p:grpSpPr>
          <p:sp>
            <p:nvSpPr>
              <p:cNvPr id="101" name="同心圆 75"/>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rgbClr val="0070C0"/>
                </a:solidFill>
                <a:bevel/>
              </a:ln>
            </p:spPr>
            <p:txBody>
              <a:bodyPr anchor="ctr"/>
              <a:lstStyle/>
              <a:p>
                <a:pPr algn="ctr"/>
                <a:endParaRPr lang="zh-CN" altLang="zh-CN"/>
              </a:p>
            </p:txBody>
          </p:sp>
          <p:sp>
            <p:nvSpPr>
              <p:cNvPr id="102" name="椭圆 77"/>
              <p:cNvSpPr>
                <a:spLocks noChangeArrowheads="1"/>
              </p:cNvSpPr>
              <p:nvPr/>
            </p:nvSpPr>
            <p:spPr bwMode="auto">
              <a:xfrm>
                <a:off x="129075" y="39150"/>
                <a:ext cx="180000" cy="36000"/>
              </a:xfrm>
              <a:prstGeom prst="ellipse">
                <a:avLst/>
              </a:prstGeom>
              <a:grpFill/>
              <a:ln w="12700" cap="flat" cmpd="sng">
                <a:solidFill>
                  <a:srgbClr val="0070C0"/>
                </a:solidFill>
                <a:bevel/>
              </a:ln>
            </p:spPr>
            <p:txBody>
              <a:bodyPr anchor="ctr"/>
              <a:lstStyle/>
              <a:p>
                <a:pPr algn="ctr"/>
                <a:endParaRPr lang="zh-CN" altLang="zh-CN">
                  <a:solidFill>
                    <a:srgbClr val="FFFFFF"/>
                  </a:solidFill>
                </a:endParaRPr>
              </a:p>
            </p:txBody>
          </p:sp>
        </p:grpSp>
        <p:grpSp>
          <p:nvGrpSpPr>
            <p:cNvPr id="21" name="Group 23"/>
            <p:cNvGrpSpPr/>
            <p:nvPr/>
          </p:nvGrpSpPr>
          <p:grpSpPr bwMode="auto">
            <a:xfrm>
              <a:off x="9024869" y="5137719"/>
              <a:ext cx="532885" cy="139071"/>
              <a:chOff x="0" y="0"/>
              <a:chExt cx="438150" cy="114300"/>
            </a:xfrm>
            <a:grpFill/>
          </p:grpSpPr>
          <p:sp>
            <p:nvSpPr>
              <p:cNvPr id="99" name="同心圆 79"/>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rgbClr val="0070C0"/>
                </a:solidFill>
                <a:bevel/>
              </a:ln>
            </p:spPr>
            <p:txBody>
              <a:bodyPr anchor="ctr"/>
              <a:lstStyle/>
              <a:p>
                <a:pPr algn="ctr"/>
                <a:endParaRPr lang="zh-CN" altLang="zh-CN"/>
              </a:p>
            </p:txBody>
          </p:sp>
          <p:sp>
            <p:nvSpPr>
              <p:cNvPr id="100" name="椭圆 80"/>
              <p:cNvSpPr>
                <a:spLocks noChangeArrowheads="1"/>
              </p:cNvSpPr>
              <p:nvPr/>
            </p:nvSpPr>
            <p:spPr bwMode="auto">
              <a:xfrm>
                <a:off x="129075" y="39150"/>
                <a:ext cx="180000" cy="36000"/>
              </a:xfrm>
              <a:prstGeom prst="ellipse">
                <a:avLst/>
              </a:prstGeom>
              <a:grpFill/>
              <a:ln w="12700" cap="flat" cmpd="sng">
                <a:solidFill>
                  <a:srgbClr val="0070C0"/>
                </a:solidFill>
                <a:bevel/>
              </a:ln>
            </p:spPr>
            <p:txBody>
              <a:bodyPr anchor="ctr"/>
              <a:lstStyle/>
              <a:p>
                <a:pPr algn="ctr"/>
                <a:endParaRPr lang="zh-CN" altLang="zh-CN">
                  <a:solidFill>
                    <a:srgbClr val="FFFFFF"/>
                  </a:solidFill>
                </a:endParaRPr>
              </a:p>
            </p:txBody>
          </p:sp>
        </p:grpSp>
        <p:grpSp>
          <p:nvGrpSpPr>
            <p:cNvPr id="24" name="Group 26"/>
            <p:cNvGrpSpPr/>
            <p:nvPr/>
          </p:nvGrpSpPr>
          <p:grpSpPr bwMode="auto">
            <a:xfrm>
              <a:off x="10038508" y="5402990"/>
              <a:ext cx="532885" cy="139071"/>
              <a:chOff x="0" y="0"/>
              <a:chExt cx="438150" cy="114300"/>
            </a:xfrm>
            <a:grpFill/>
          </p:grpSpPr>
          <p:sp>
            <p:nvSpPr>
              <p:cNvPr id="97" name="同心圆 82"/>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rgbClr val="0070C0"/>
                </a:solidFill>
                <a:bevel/>
              </a:ln>
            </p:spPr>
            <p:txBody>
              <a:bodyPr anchor="ctr"/>
              <a:lstStyle/>
              <a:p>
                <a:pPr algn="ctr"/>
                <a:endParaRPr lang="zh-CN" altLang="zh-CN"/>
              </a:p>
            </p:txBody>
          </p:sp>
          <p:sp>
            <p:nvSpPr>
              <p:cNvPr id="98" name="椭圆 83"/>
              <p:cNvSpPr>
                <a:spLocks noChangeArrowheads="1"/>
              </p:cNvSpPr>
              <p:nvPr/>
            </p:nvSpPr>
            <p:spPr bwMode="auto">
              <a:xfrm>
                <a:off x="129075" y="39150"/>
                <a:ext cx="180000" cy="36000"/>
              </a:xfrm>
              <a:prstGeom prst="ellipse">
                <a:avLst/>
              </a:prstGeom>
              <a:grpFill/>
              <a:ln w="12700" cap="flat" cmpd="sng">
                <a:solidFill>
                  <a:srgbClr val="0070C0"/>
                </a:solidFill>
                <a:bevel/>
              </a:ln>
            </p:spPr>
            <p:txBody>
              <a:bodyPr anchor="ctr"/>
              <a:lstStyle/>
              <a:p>
                <a:pPr algn="ctr"/>
                <a:endParaRPr lang="zh-CN" altLang="zh-CN">
                  <a:solidFill>
                    <a:srgbClr val="FFFFFF"/>
                  </a:solidFill>
                </a:endParaRPr>
              </a:p>
            </p:txBody>
          </p:sp>
        </p:grpSp>
        <p:sp>
          <p:nvSpPr>
            <p:cNvPr id="91" name="直接连接符 24"/>
            <p:cNvSpPr>
              <a:spLocks noChangeShapeType="1"/>
            </p:cNvSpPr>
            <p:nvPr/>
          </p:nvSpPr>
          <p:spPr bwMode="auto">
            <a:xfrm flipV="1">
              <a:off x="6394951" y="5684376"/>
              <a:ext cx="676713" cy="131687"/>
            </a:xfrm>
            <a:prstGeom prst="line">
              <a:avLst/>
            </a:prstGeom>
            <a:grpFill/>
            <a:ln w="12700" cap="flat" cmpd="sng">
              <a:solidFill>
                <a:schemeClr val="bg1"/>
              </a:solidFill>
              <a:bevel/>
            </a:ln>
          </p:spPr>
          <p:txBody>
            <a:bodyPr/>
            <a:lstStyle/>
            <a:p>
              <a:endParaRPr lang="zh-CN" altLang="en-US"/>
            </a:p>
          </p:txBody>
        </p:sp>
        <p:sp>
          <p:nvSpPr>
            <p:cNvPr id="92" name="直接连接符 26"/>
            <p:cNvSpPr>
              <a:spLocks noChangeShapeType="1"/>
            </p:cNvSpPr>
            <p:nvPr/>
          </p:nvSpPr>
          <p:spPr bwMode="auto">
            <a:xfrm>
              <a:off x="7448469" y="5684376"/>
              <a:ext cx="776661" cy="373629"/>
            </a:xfrm>
            <a:prstGeom prst="line">
              <a:avLst/>
            </a:prstGeom>
            <a:grpFill/>
            <a:ln w="12700" cap="flat" cmpd="sng">
              <a:solidFill>
                <a:schemeClr val="bg1"/>
              </a:solidFill>
              <a:bevel/>
            </a:ln>
          </p:spPr>
          <p:txBody>
            <a:bodyPr/>
            <a:lstStyle/>
            <a:p>
              <a:endParaRPr lang="zh-CN" altLang="en-US"/>
            </a:p>
          </p:txBody>
        </p:sp>
        <p:cxnSp>
          <p:nvCxnSpPr>
            <p:cNvPr id="93" name="直接连接符 29"/>
            <p:cNvCxnSpPr>
              <a:cxnSpLocks noChangeShapeType="1"/>
              <a:stCxn id="101" idx="7"/>
              <a:endCxn id="97" idx="3"/>
            </p:cNvCxnSpPr>
            <p:nvPr/>
          </p:nvCxnSpPr>
          <p:spPr bwMode="auto">
            <a:xfrm flipV="1">
              <a:off x="8658618" y="5521694"/>
              <a:ext cx="1457930" cy="516372"/>
            </a:xfrm>
            <a:prstGeom prst="line">
              <a:avLst/>
            </a:prstGeom>
            <a:grpFill/>
            <a:ln w="12700" cap="flat" cmpd="sng">
              <a:solidFill>
                <a:schemeClr val="bg1"/>
              </a:solidFill>
              <a:bevel/>
            </a:ln>
          </p:spPr>
        </p:cxnSp>
        <p:cxnSp>
          <p:nvCxnSpPr>
            <p:cNvPr id="94" name="直接连接符 32"/>
            <p:cNvCxnSpPr>
              <a:cxnSpLocks noChangeShapeType="1"/>
              <a:stCxn id="97" idx="1"/>
              <a:endCxn id="99" idx="5"/>
            </p:cNvCxnSpPr>
            <p:nvPr/>
          </p:nvCxnSpPr>
          <p:spPr bwMode="auto">
            <a:xfrm flipH="1" flipV="1">
              <a:off x="9479715" y="5256424"/>
              <a:ext cx="636834" cy="166933"/>
            </a:xfrm>
            <a:prstGeom prst="line">
              <a:avLst/>
            </a:prstGeom>
            <a:grpFill/>
            <a:ln w="12700" cap="flat" cmpd="sng">
              <a:solidFill>
                <a:schemeClr val="bg1"/>
              </a:solidFill>
              <a:bevel/>
            </a:ln>
          </p:spPr>
        </p:cxnSp>
        <p:cxnSp>
          <p:nvCxnSpPr>
            <p:cNvPr id="95" name="直接连接符 34"/>
            <p:cNvCxnSpPr>
              <a:cxnSpLocks noChangeShapeType="1"/>
              <a:stCxn id="103" idx="6"/>
              <a:endCxn id="97" idx="2"/>
            </p:cNvCxnSpPr>
            <p:nvPr/>
          </p:nvCxnSpPr>
          <p:spPr bwMode="auto">
            <a:xfrm flipV="1">
              <a:off x="7526509" y="5472525"/>
              <a:ext cx="2511999" cy="162682"/>
            </a:xfrm>
            <a:prstGeom prst="line">
              <a:avLst/>
            </a:prstGeom>
            <a:grpFill/>
            <a:ln w="12700" cap="flat" cmpd="sng">
              <a:solidFill>
                <a:schemeClr val="bg1"/>
              </a:solidFill>
              <a:bevel/>
            </a:ln>
          </p:spPr>
        </p:cxnSp>
        <p:sp>
          <p:nvSpPr>
            <p:cNvPr id="96" name="直接连接符 43"/>
            <p:cNvSpPr>
              <a:spLocks noChangeShapeType="1"/>
            </p:cNvSpPr>
            <p:nvPr/>
          </p:nvSpPr>
          <p:spPr bwMode="auto">
            <a:xfrm flipV="1">
              <a:off x="8506282" y="5270066"/>
              <a:ext cx="728632" cy="750905"/>
            </a:xfrm>
            <a:prstGeom prst="line">
              <a:avLst/>
            </a:prstGeom>
            <a:grpFill/>
            <a:ln w="12700" cap="flat" cmpd="sng">
              <a:solidFill>
                <a:schemeClr val="bg1"/>
              </a:solidFill>
              <a:bevel/>
            </a:ln>
          </p:spPr>
          <p:txBody>
            <a:bodyPr/>
            <a:lstStyle/>
            <a:p>
              <a:endParaRPr lang="zh-CN" altLang="en-US"/>
            </a:p>
          </p:txBody>
        </p:sp>
      </p:grpSp>
      <p:grpSp>
        <p:nvGrpSpPr>
          <p:cNvPr id="27" name="组合 118"/>
          <p:cNvGrpSpPr/>
          <p:nvPr/>
        </p:nvGrpSpPr>
        <p:grpSpPr>
          <a:xfrm>
            <a:off x="2110224" y="3513472"/>
            <a:ext cx="956083" cy="2127677"/>
            <a:chOff x="6669132" y="3004102"/>
            <a:chExt cx="1162426" cy="2599047"/>
          </a:xfrm>
        </p:grpSpPr>
        <p:sp>
          <p:nvSpPr>
            <p:cNvPr id="120" name="直接连接符 86"/>
            <p:cNvSpPr>
              <a:spLocks noChangeShapeType="1"/>
            </p:cNvSpPr>
            <p:nvPr/>
          </p:nvSpPr>
          <p:spPr bwMode="auto">
            <a:xfrm flipV="1">
              <a:off x="7255965" y="3457411"/>
              <a:ext cx="1" cy="2145738"/>
            </a:xfrm>
            <a:prstGeom prst="line">
              <a:avLst/>
            </a:prstGeom>
            <a:ln>
              <a:solidFill>
                <a:srgbClr val="0070C0"/>
              </a:solidFill>
            </a:ln>
          </p:spPr>
          <p:style>
            <a:lnRef idx="2">
              <a:schemeClr val="dk1"/>
            </a:lnRef>
            <a:fillRef idx="0">
              <a:schemeClr val="dk1"/>
            </a:fillRef>
            <a:effectRef idx="1">
              <a:schemeClr val="dk1"/>
            </a:effectRef>
            <a:fontRef idx="minor">
              <a:schemeClr val="tx1"/>
            </a:fontRef>
          </p:style>
          <p:txBody>
            <a:bodyPr/>
            <a:lstStyle/>
            <a:p>
              <a:endParaRPr lang="zh-CN" altLang="en-US"/>
            </a:p>
          </p:txBody>
        </p:sp>
        <p:sp>
          <p:nvSpPr>
            <p:cNvPr id="121" name="椭圆 91"/>
            <p:cNvSpPr>
              <a:spLocks noChangeArrowheads="1"/>
            </p:cNvSpPr>
            <p:nvPr/>
          </p:nvSpPr>
          <p:spPr bwMode="auto">
            <a:xfrm>
              <a:off x="6669132" y="3004102"/>
              <a:ext cx="1162426" cy="1162832"/>
            </a:xfrm>
            <a:prstGeom prst="ellipse">
              <a:avLst/>
            </a:prstGeom>
            <a:gradFill>
              <a:gsLst>
                <a:gs pos="50000">
                  <a:schemeClr val="bg1"/>
                </a:gs>
                <a:gs pos="0">
                  <a:schemeClr val="bg1"/>
                </a:gs>
                <a:gs pos="100000">
                  <a:schemeClr val="bg1">
                    <a:lumMod val="75000"/>
                  </a:schemeClr>
                </a:gs>
              </a:gsLst>
              <a:lin ang="18900000" scaled="0"/>
            </a:gradFill>
            <a:ln w="38100" cap="flat" cmpd="sng">
              <a:noFill/>
              <a:beve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chor="ctr"/>
            <a:lstStyle/>
            <a:p>
              <a:pPr algn="ctr"/>
              <a:endParaRPr lang="zh-CN" altLang="zh-CN">
                <a:solidFill>
                  <a:srgbClr val="FFFFFF"/>
                </a:solidFill>
              </a:endParaRPr>
            </a:p>
          </p:txBody>
        </p:sp>
      </p:grpSp>
      <p:sp>
        <p:nvSpPr>
          <p:cNvPr id="122" name="矩形 113"/>
          <p:cNvSpPr>
            <a:spLocks noChangeArrowheads="1"/>
          </p:cNvSpPr>
          <p:nvPr/>
        </p:nvSpPr>
        <p:spPr bwMode="auto">
          <a:xfrm>
            <a:off x="3954365" y="3827190"/>
            <a:ext cx="613261" cy="629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5065" tIns="37532" rIns="75065" bIns="37532">
            <a:spAutoFit/>
          </a:bodyPr>
          <a:lstStyle/>
          <a:p>
            <a:pPr algn="ctr"/>
            <a:r>
              <a:rPr lang="zh-CN" altLang="en-US" b="1" dirty="0">
                <a:solidFill>
                  <a:srgbClr val="000000"/>
                </a:solidFill>
                <a:latin typeface="Calibri" panose="020F0502020204030204" charset="0"/>
                <a:ea typeface="微软雅黑" panose="020B0503020204020204" pitchFamily="34" charset="-122"/>
                <a:sym typeface="Calibri" panose="020F0502020204030204" charset="0"/>
              </a:rPr>
              <a:t>吸烟</a:t>
            </a:r>
            <a:endParaRPr lang="en-US" altLang="zh-CN" b="1" dirty="0">
              <a:solidFill>
                <a:srgbClr val="000000"/>
              </a:solidFill>
              <a:latin typeface="Calibri" panose="020F0502020204030204" charset="0"/>
              <a:ea typeface="微软雅黑" panose="020B0503020204020204" pitchFamily="34" charset="-122"/>
              <a:sym typeface="Calibri" panose="020F0502020204030204" charset="0"/>
            </a:endParaRPr>
          </a:p>
          <a:p>
            <a:pPr algn="ctr"/>
            <a:r>
              <a:rPr lang="zh-CN" altLang="en-US" b="1" dirty="0">
                <a:solidFill>
                  <a:srgbClr val="000000"/>
                </a:solidFill>
                <a:latin typeface="Calibri" panose="020F0502020204030204" charset="0"/>
                <a:ea typeface="微软雅黑" panose="020B0503020204020204" pitchFamily="34" charset="-122"/>
                <a:sym typeface="Calibri" panose="020F0502020204030204" charset="0"/>
              </a:rPr>
              <a:t>检测</a:t>
            </a:r>
          </a:p>
        </p:txBody>
      </p:sp>
      <p:grpSp>
        <p:nvGrpSpPr>
          <p:cNvPr id="28" name="组合 122"/>
          <p:cNvGrpSpPr/>
          <p:nvPr/>
        </p:nvGrpSpPr>
        <p:grpSpPr>
          <a:xfrm>
            <a:off x="4605248" y="2841658"/>
            <a:ext cx="956083" cy="2687260"/>
            <a:chOff x="9702639" y="2183452"/>
            <a:chExt cx="1162426" cy="3282600"/>
          </a:xfrm>
        </p:grpSpPr>
        <p:sp>
          <p:nvSpPr>
            <p:cNvPr id="124" name="直接连接符 89"/>
            <p:cNvSpPr>
              <a:spLocks noChangeShapeType="1"/>
            </p:cNvSpPr>
            <p:nvPr/>
          </p:nvSpPr>
          <p:spPr bwMode="auto">
            <a:xfrm flipV="1">
              <a:off x="10305417" y="3145995"/>
              <a:ext cx="1" cy="2320057"/>
            </a:xfrm>
            <a:prstGeom prst="line">
              <a:avLst/>
            </a:prstGeom>
            <a:ln>
              <a:solidFill>
                <a:srgbClr val="0070C0"/>
              </a:solidFill>
            </a:ln>
          </p:spPr>
          <p:style>
            <a:lnRef idx="2">
              <a:schemeClr val="dk1"/>
            </a:lnRef>
            <a:fillRef idx="0">
              <a:schemeClr val="dk1"/>
            </a:fillRef>
            <a:effectRef idx="1">
              <a:schemeClr val="dk1"/>
            </a:effectRef>
            <a:fontRef idx="minor">
              <a:schemeClr val="tx1"/>
            </a:fontRef>
          </p:style>
          <p:txBody>
            <a:bodyPr/>
            <a:lstStyle/>
            <a:p>
              <a:endParaRPr lang="zh-CN" altLang="en-US"/>
            </a:p>
          </p:txBody>
        </p:sp>
        <p:sp>
          <p:nvSpPr>
            <p:cNvPr id="125" name="椭圆 94"/>
            <p:cNvSpPr>
              <a:spLocks noChangeArrowheads="1"/>
            </p:cNvSpPr>
            <p:nvPr/>
          </p:nvSpPr>
          <p:spPr bwMode="auto">
            <a:xfrm>
              <a:off x="9702639" y="2183452"/>
              <a:ext cx="1162426" cy="1162409"/>
            </a:xfrm>
            <a:prstGeom prst="ellipse">
              <a:avLst/>
            </a:prstGeom>
            <a:gradFill>
              <a:gsLst>
                <a:gs pos="50000">
                  <a:schemeClr val="bg1"/>
                </a:gs>
                <a:gs pos="0">
                  <a:schemeClr val="bg1"/>
                </a:gs>
                <a:gs pos="100000">
                  <a:schemeClr val="bg1">
                    <a:lumMod val="75000"/>
                  </a:schemeClr>
                </a:gs>
              </a:gsLst>
              <a:lin ang="18900000" scaled="0"/>
            </a:gradFill>
            <a:ln w="38100" cap="flat" cmpd="sng">
              <a:noFill/>
              <a:beve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chor="ctr"/>
            <a:lstStyle/>
            <a:p>
              <a:pPr algn="ctr"/>
              <a:endParaRPr lang="zh-CN" altLang="zh-CN">
                <a:solidFill>
                  <a:srgbClr val="FFFFFF"/>
                </a:solidFill>
              </a:endParaRPr>
            </a:p>
          </p:txBody>
        </p:sp>
      </p:grpSp>
      <p:grpSp>
        <p:nvGrpSpPr>
          <p:cNvPr id="29" name="组合 126"/>
          <p:cNvGrpSpPr/>
          <p:nvPr/>
        </p:nvGrpSpPr>
        <p:grpSpPr>
          <a:xfrm>
            <a:off x="2940841" y="2152455"/>
            <a:ext cx="1106959" cy="3906011"/>
            <a:chOff x="7679013" y="1341562"/>
            <a:chExt cx="1345866" cy="4771355"/>
          </a:xfrm>
        </p:grpSpPr>
        <p:sp>
          <p:nvSpPr>
            <p:cNvPr id="128" name="直接连接符 87"/>
            <p:cNvSpPr>
              <a:spLocks noChangeShapeType="1"/>
            </p:cNvSpPr>
            <p:nvPr/>
          </p:nvSpPr>
          <p:spPr bwMode="auto">
            <a:xfrm flipV="1">
              <a:off x="8361211" y="2567202"/>
              <a:ext cx="1" cy="3545715"/>
            </a:xfrm>
            <a:prstGeom prst="line">
              <a:avLst/>
            </a:prstGeom>
            <a:ln>
              <a:solidFill>
                <a:srgbClr val="0070C0"/>
              </a:solidFill>
            </a:ln>
          </p:spPr>
          <p:style>
            <a:lnRef idx="2">
              <a:schemeClr val="dk1"/>
            </a:lnRef>
            <a:fillRef idx="0">
              <a:schemeClr val="dk1"/>
            </a:fillRef>
            <a:effectRef idx="1">
              <a:schemeClr val="dk1"/>
            </a:effectRef>
            <a:fontRef idx="minor">
              <a:schemeClr val="tx1"/>
            </a:fontRef>
          </p:style>
          <p:txBody>
            <a:bodyPr/>
            <a:lstStyle/>
            <a:p>
              <a:endParaRPr lang="zh-CN" altLang="en-US"/>
            </a:p>
          </p:txBody>
        </p:sp>
        <p:sp>
          <p:nvSpPr>
            <p:cNvPr id="129" name="椭圆 13"/>
            <p:cNvSpPr>
              <a:spLocks noChangeArrowheads="1"/>
            </p:cNvSpPr>
            <p:nvPr/>
          </p:nvSpPr>
          <p:spPr bwMode="auto">
            <a:xfrm>
              <a:off x="7679013" y="1341562"/>
              <a:ext cx="1345866" cy="1346173"/>
            </a:xfrm>
            <a:prstGeom prst="ellipse">
              <a:avLst/>
            </a:prstGeom>
            <a:gradFill>
              <a:gsLst>
                <a:gs pos="50000">
                  <a:schemeClr val="bg1"/>
                </a:gs>
                <a:gs pos="0">
                  <a:schemeClr val="bg1"/>
                </a:gs>
                <a:gs pos="100000">
                  <a:schemeClr val="bg1">
                    <a:lumMod val="75000"/>
                  </a:schemeClr>
                </a:gs>
              </a:gsLst>
              <a:lin ang="18900000" scaled="0"/>
            </a:gradFill>
            <a:ln w="38100" cap="flat" cmpd="sng">
              <a:noFill/>
              <a:beve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chor="ctr"/>
            <a:lstStyle/>
            <a:p>
              <a:pPr algn="ctr"/>
              <a:endParaRPr lang="zh-CN" altLang="zh-CN">
                <a:solidFill>
                  <a:srgbClr val="FFFFFF"/>
                </a:solidFill>
              </a:endParaRPr>
            </a:p>
          </p:txBody>
        </p:sp>
      </p:grpSp>
      <p:sp>
        <p:nvSpPr>
          <p:cNvPr id="130" name="矩形 118"/>
          <p:cNvSpPr>
            <a:spLocks noChangeArrowheads="1"/>
          </p:cNvSpPr>
          <p:nvPr/>
        </p:nvSpPr>
        <p:spPr bwMode="auto">
          <a:xfrm>
            <a:off x="3065922" y="2398232"/>
            <a:ext cx="844093" cy="629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5065" tIns="37532" rIns="75065" bIns="37532">
            <a:spAutoFit/>
          </a:bodyPr>
          <a:lstStyle/>
          <a:p>
            <a:pPr algn="ctr"/>
            <a:r>
              <a:rPr lang="zh-CN" altLang="en-US" b="1" dirty="0">
                <a:solidFill>
                  <a:srgbClr val="000000"/>
                </a:solidFill>
                <a:latin typeface="Calibri" panose="020F0502020204030204" charset="0"/>
                <a:ea typeface="微软雅黑" panose="020B0503020204020204" pitchFamily="34" charset="-122"/>
                <a:sym typeface="Calibri" panose="020F0502020204030204" charset="0"/>
              </a:rPr>
              <a:t>陌生人</a:t>
            </a:r>
            <a:endParaRPr lang="en-US" altLang="zh-CN" b="1" dirty="0">
              <a:solidFill>
                <a:srgbClr val="000000"/>
              </a:solidFill>
              <a:latin typeface="Calibri" panose="020F0502020204030204" charset="0"/>
              <a:ea typeface="微软雅黑" panose="020B0503020204020204" pitchFamily="34" charset="-122"/>
              <a:sym typeface="Calibri" panose="020F0502020204030204" charset="0"/>
            </a:endParaRPr>
          </a:p>
          <a:p>
            <a:pPr algn="ctr"/>
            <a:r>
              <a:rPr lang="zh-CN" altLang="en-US" b="1" dirty="0">
                <a:solidFill>
                  <a:srgbClr val="000000"/>
                </a:solidFill>
                <a:latin typeface="Calibri" panose="020F0502020204030204" charset="0"/>
                <a:ea typeface="微软雅黑" panose="020B0503020204020204" pitchFamily="34" charset="-122"/>
                <a:sym typeface="Calibri" panose="020F0502020204030204" charset="0"/>
              </a:rPr>
              <a:t>检测</a:t>
            </a:r>
          </a:p>
        </p:txBody>
      </p:sp>
      <p:sp>
        <p:nvSpPr>
          <p:cNvPr id="134" name="矩形 119"/>
          <p:cNvSpPr>
            <a:spLocks noChangeArrowheads="1"/>
          </p:cNvSpPr>
          <p:nvPr/>
        </p:nvSpPr>
        <p:spPr bwMode="auto">
          <a:xfrm>
            <a:off x="4807197" y="2988746"/>
            <a:ext cx="613261" cy="629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5065" tIns="37532" rIns="75065" bIns="37532">
            <a:spAutoFit/>
          </a:bodyPr>
          <a:lstStyle/>
          <a:p>
            <a:pPr algn="ctr"/>
            <a:r>
              <a:rPr lang="zh-CN" altLang="en-US" b="1" dirty="0">
                <a:solidFill>
                  <a:srgbClr val="000000"/>
                </a:solidFill>
                <a:latin typeface="Calibri" panose="020F0502020204030204" charset="0"/>
                <a:ea typeface="微软雅黑" panose="020B0503020204020204" pitchFamily="34" charset="-122"/>
                <a:sym typeface="Calibri" panose="020F0502020204030204" charset="0"/>
              </a:rPr>
              <a:t>实时</a:t>
            </a:r>
            <a:endParaRPr lang="en-US" altLang="zh-CN" b="1" dirty="0">
              <a:solidFill>
                <a:srgbClr val="000000"/>
              </a:solidFill>
              <a:latin typeface="Calibri" panose="020F0502020204030204" charset="0"/>
              <a:ea typeface="微软雅黑" panose="020B0503020204020204" pitchFamily="34" charset="-122"/>
              <a:sym typeface="Calibri" panose="020F0502020204030204" charset="0"/>
            </a:endParaRPr>
          </a:p>
          <a:p>
            <a:pPr algn="ctr"/>
            <a:r>
              <a:rPr lang="zh-CN" altLang="en-US" b="1" dirty="0">
                <a:solidFill>
                  <a:srgbClr val="000000"/>
                </a:solidFill>
                <a:latin typeface="Calibri" panose="020F0502020204030204" charset="0"/>
                <a:ea typeface="微软雅黑" panose="020B0503020204020204" pitchFamily="34" charset="-122"/>
                <a:sym typeface="Calibri" panose="020F0502020204030204" charset="0"/>
              </a:rPr>
              <a:t>上传</a:t>
            </a:r>
          </a:p>
        </p:txBody>
      </p:sp>
      <p:grpSp>
        <p:nvGrpSpPr>
          <p:cNvPr id="56" name="组合 55"/>
          <p:cNvGrpSpPr/>
          <p:nvPr/>
        </p:nvGrpSpPr>
        <p:grpSpPr>
          <a:xfrm>
            <a:off x="668456" y="1433378"/>
            <a:ext cx="3936791" cy="1183793"/>
            <a:chOff x="387978" y="916510"/>
            <a:chExt cx="3635057" cy="1183793"/>
          </a:xfrm>
        </p:grpSpPr>
        <p:sp>
          <p:nvSpPr>
            <p:cNvPr id="140" name="矩形 139"/>
            <p:cNvSpPr/>
            <p:nvPr/>
          </p:nvSpPr>
          <p:spPr>
            <a:xfrm>
              <a:off x="387978" y="956405"/>
              <a:ext cx="3635057" cy="4434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75065" tIns="37532" rIns="75065" bIns="37532" rtlCol="0" anchor="ctr"/>
            <a:lstStyle/>
            <a:p>
              <a:pPr algn="ctr"/>
              <a:endParaRPr lang="zh-CN" altLang="en-US"/>
            </a:p>
          </p:txBody>
        </p:sp>
        <p:sp>
          <p:nvSpPr>
            <p:cNvPr id="141" name="TextBox 140"/>
            <p:cNvSpPr txBox="1"/>
            <p:nvPr/>
          </p:nvSpPr>
          <p:spPr>
            <a:xfrm>
              <a:off x="388816" y="916510"/>
              <a:ext cx="3334453" cy="1183793"/>
            </a:xfrm>
            <a:prstGeom prst="rect">
              <a:avLst/>
            </a:prstGeom>
            <a:noFill/>
          </p:spPr>
          <p:txBody>
            <a:bodyPr wrap="square" lIns="75065" tIns="37532" rIns="75065" bIns="37532"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人员合规与异常行为检测</a:t>
              </a:r>
            </a:p>
          </p:txBody>
        </p:sp>
      </p:grpSp>
      <p:grpSp>
        <p:nvGrpSpPr>
          <p:cNvPr id="71" name="组合 70"/>
          <p:cNvGrpSpPr/>
          <p:nvPr/>
        </p:nvGrpSpPr>
        <p:grpSpPr>
          <a:xfrm>
            <a:off x="6271779" y="1432962"/>
            <a:ext cx="5630488" cy="5040978"/>
            <a:chOff x="6445134" y="1226818"/>
            <a:chExt cx="5307861" cy="4866412"/>
          </a:xfrm>
        </p:grpSpPr>
        <p:pic>
          <p:nvPicPr>
            <p:cNvPr id="72" name="Picture 2" descr="E:\工作目录2018\系统开发\食品安全\视频AI\1677987459.jpg"/>
            <p:cNvPicPr>
              <a:picLocks noChangeAspect="1" noChangeArrowheads="1"/>
            </p:cNvPicPr>
            <p:nvPr/>
          </p:nvPicPr>
          <p:blipFill>
            <a:blip r:embed="rId3"/>
            <a:srcRect/>
            <a:stretch>
              <a:fillRect/>
            </a:stretch>
          </p:blipFill>
          <p:spPr bwMode="auto">
            <a:xfrm>
              <a:off x="6445134" y="1226818"/>
              <a:ext cx="5307861" cy="2813167"/>
            </a:xfrm>
            <a:prstGeom prst="rect">
              <a:avLst/>
            </a:prstGeom>
            <a:noFill/>
          </p:spPr>
        </p:pic>
        <p:pic>
          <p:nvPicPr>
            <p:cNvPr id="73" name="Picture 2" descr="E:\工作目录2018\系统开发\食品安全\视频AI\1677987443.jpg"/>
            <p:cNvPicPr>
              <a:picLocks noChangeAspect="1" noChangeArrowheads="1"/>
            </p:cNvPicPr>
            <p:nvPr/>
          </p:nvPicPr>
          <p:blipFill>
            <a:blip r:embed="rId4"/>
            <a:srcRect/>
            <a:stretch>
              <a:fillRect/>
            </a:stretch>
          </p:blipFill>
          <p:spPr bwMode="auto">
            <a:xfrm>
              <a:off x="8818390" y="4085736"/>
              <a:ext cx="2889064" cy="2007494"/>
            </a:xfrm>
            <a:prstGeom prst="rect">
              <a:avLst/>
            </a:prstGeom>
            <a:noFill/>
          </p:spPr>
        </p:pic>
        <p:pic>
          <p:nvPicPr>
            <p:cNvPr id="74" name="Picture 3" descr="E:\工作目录2018\系统开发\食品安全\视频AI\1677987444.jpg"/>
            <p:cNvPicPr>
              <a:picLocks noChangeAspect="1" noChangeArrowheads="1"/>
            </p:cNvPicPr>
            <p:nvPr/>
          </p:nvPicPr>
          <p:blipFill>
            <a:blip r:embed="rId5"/>
            <a:srcRect/>
            <a:stretch>
              <a:fillRect/>
            </a:stretch>
          </p:blipFill>
          <p:spPr bwMode="auto">
            <a:xfrm>
              <a:off x="6450559" y="4092755"/>
              <a:ext cx="2277805" cy="1975536"/>
            </a:xfrm>
            <a:prstGeom prst="rect">
              <a:avLst/>
            </a:prstGeom>
            <a:noFill/>
          </p:spPr>
        </p:pic>
      </p:grpSp>
      <p:sp>
        <p:nvSpPr>
          <p:cNvPr id="118" name="矩形 112"/>
          <p:cNvSpPr>
            <a:spLocks noChangeArrowheads="1"/>
          </p:cNvSpPr>
          <p:nvPr/>
        </p:nvSpPr>
        <p:spPr bwMode="auto">
          <a:xfrm>
            <a:off x="2313920" y="3638699"/>
            <a:ext cx="613261" cy="629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5065" tIns="37532" rIns="75065" bIns="37532">
            <a:spAutoFit/>
          </a:bodyPr>
          <a:lstStyle/>
          <a:p>
            <a:pPr algn="ctr"/>
            <a:r>
              <a:rPr lang="zh-CN" altLang="en-US" b="1" dirty="0">
                <a:solidFill>
                  <a:srgbClr val="000000"/>
                </a:solidFill>
                <a:latin typeface="Calibri" panose="020F0502020204030204" charset="0"/>
                <a:ea typeface="微软雅黑" panose="020B0503020204020204" pitchFamily="34" charset="-122"/>
                <a:sym typeface="Calibri" panose="020F0502020204030204" charset="0"/>
              </a:rPr>
              <a:t>口罩</a:t>
            </a:r>
            <a:endParaRPr lang="en-US" altLang="zh-CN" b="1" dirty="0">
              <a:solidFill>
                <a:srgbClr val="000000"/>
              </a:solidFill>
              <a:latin typeface="Calibri" panose="020F0502020204030204" charset="0"/>
              <a:ea typeface="微软雅黑" panose="020B0503020204020204" pitchFamily="34" charset="-122"/>
              <a:sym typeface="Calibri" panose="020F0502020204030204" charset="0"/>
            </a:endParaRPr>
          </a:p>
          <a:p>
            <a:pPr algn="ctr"/>
            <a:r>
              <a:rPr lang="zh-CN" altLang="en-US" b="1" dirty="0">
                <a:solidFill>
                  <a:srgbClr val="000000"/>
                </a:solidFill>
                <a:latin typeface="Calibri" panose="020F0502020204030204" charset="0"/>
                <a:ea typeface="微软雅黑" panose="020B0503020204020204" pitchFamily="34" charset="-122"/>
                <a:sym typeface="Calibri" panose="020F0502020204030204" charset="0"/>
              </a:rPr>
              <a:t>识别</a:t>
            </a:r>
          </a:p>
        </p:txBody>
      </p:sp>
      <p:grpSp>
        <p:nvGrpSpPr>
          <p:cNvPr id="30" name="组合 130"/>
          <p:cNvGrpSpPr/>
          <p:nvPr/>
        </p:nvGrpSpPr>
        <p:grpSpPr>
          <a:xfrm>
            <a:off x="1239903" y="2830594"/>
            <a:ext cx="956083" cy="3016053"/>
            <a:chOff x="5610976" y="2169935"/>
            <a:chExt cx="1162426" cy="3684235"/>
          </a:xfrm>
        </p:grpSpPr>
        <p:sp>
          <p:nvSpPr>
            <p:cNvPr id="132" name="直接连接符 85"/>
            <p:cNvSpPr>
              <a:spLocks noChangeShapeType="1"/>
            </p:cNvSpPr>
            <p:nvPr/>
          </p:nvSpPr>
          <p:spPr bwMode="auto">
            <a:xfrm flipV="1">
              <a:off x="6178962" y="2352496"/>
              <a:ext cx="1" cy="3501674"/>
            </a:xfrm>
            <a:prstGeom prst="line">
              <a:avLst/>
            </a:prstGeom>
            <a:ln>
              <a:solidFill>
                <a:srgbClr val="0070C0"/>
              </a:solidFill>
            </a:ln>
          </p:spPr>
          <p:style>
            <a:lnRef idx="2">
              <a:schemeClr val="dk1"/>
            </a:lnRef>
            <a:fillRef idx="0">
              <a:schemeClr val="dk1"/>
            </a:fillRef>
            <a:effectRef idx="1">
              <a:schemeClr val="dk1"/>
            </a:effectRef>
            <a:fontRef idx="minor">
              <a:schemeClr val="tx1"/>
            </a:fontRef>
          </p:style>
          <p:txBody>
            <a:bodyPr/>
            <a:lstStyle/>
            <a:p>
              <a:endParaRPr lang="zh-CN" altLang="en-US"/>
            </a:p>
          </p:txBody>
        </p:sp>
        <p:sp>
          <p:nvSpPr>
            <p:cNvPr id="133" name="椭圆 93"/>
            <p:cNvSpPr>
              <a:spLocks noChangeArrowheads="1"/>
            </p:cNvSpPr>
            <p:nvPr/>
          </p:nvSpPr>
          <p:spPr bwMode="auto">
            <a:xfrm>
              <a:off x="5610976" y="2169935"/>
              <a:ext cx="1162426" cy="1162310"/>
            </a:xfrm>
            <a:prstGeom prst="ellipse">
              <a:avLst/>
            </a:prstGeom>
            <a:gradFill>
              <a:gsLst>
                <a:gs pos="50000">
                  <a:schemeClr val="bg1"/>
                </a:gs>
                <a:gs pos="0">
                  <a:schemeClr val="bg1"/>
                </a:gs>
                <a:gs pos="100000">
                  <a:schemeClr val="bg1">
                    <a:lumMod val="75000"/>
                  </a:schemeClr>
                </a:gs>
              </a:gsLst>
              <a:lin ang="18900000" scaled="0"/>
            </a:gradFill>
            <a:ln w="38100" cap="flat" cmpd="sng">
              <a:noFill/>
              <a:beve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chor="ctr"/>
            <a:lstStyle/>
            <a:p>
              <a:pPr algn="ctr"/>
              <a:endParaRPr lang="zh-CN" altLang="zh-CN">
                <a:solidFill>
                  <a:srgbClr val="FFFFFF"/>
                </a:solidFill>
              </a:endParaRPr>
            </a:p>
          </p:txBody>
        </p:sp>
      </p:grpSp>
      <p:sp>
        <p:nvSpPr>
          <p:cNvPr id="114" name="矩形 111"/>
          <p:cNvSpPr>
            <a:spLocks noChangeArrowheads="1"/>
          </p:cNvSpPr>
          <p:nvPr/>
        </p:nvSpPr>
        <p:spPr bwMode="auto">
          <a:xfrm>
            <a:off x="1449902" y="3011489"/>
            <a:ext cx="613261" cy="629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5065" tIns="37532" rIns="75065" bIns="37532">
            <a:spAutoFit/>
          </a:bodyPr>
          <a:lstStyle/>
          <a:p>
            <a:pPr algn="ctr"/>
            <a:r>
              <a:rPr lang="zh-CN" altLang="en-US" b="1" dirty="0">
                <a:solidFill>
                  <a:srgbClr val="000000"/>
                </a:solidFill>
                <a:latin typeface="Calibri" panose="020F0502020204030204" charset="0"/>
                <a:ea typeface="微软雅黑" panose="020B0503020204020204" pitchFamily="34" charset="-122"/>
                <a:sym typeface="Calibri" panose="020F0502020204030204" charset="0"/>
              </a:rPr>
              <a:t>戴帽</a:t>
            </a:r>
            <a:endParaRPr lang="en-US" altLang="zh-CN" b="1" dirty="0">
              <a:solidFill>
                <a:srgbClr val="000000"/>
              </a:solidFill>
              <a:latin typeface="Calibri" panose="020F0502020204030204" charset="0"/>
              <a:ea typeface="微软雅黑" panose="020B0503020204020204" pitchFamily="34" charset="-122"/>
              <a:sym typeface="Calibri" panose="020F0502020204030204" charset="0"/>
            </a:endParaRPr>
          </a:p>
          <a:p>
            <a:pPr algn="ctr"/>
            <a:r>
              <a:rPr lang="zh-CN" altLang="en-US" b="1" dirty="0">
                <a:solidFill>
                  <a:srgbClr val="000000"/>
                </a:solidFill>
                <a:latin typeface="Calibri" panose="020F0502020204030204" charset="0"/>
                <a:ea typeface="微软雅黑" panose="020B0503020204020204" pitchFamily="34" charset="-122"/>
                <a:sym typeface="Calibri" panose="020F0502020204030204" charset="0"/>
              </a:rPr>
              <a:t>识别</a:t>
            </a:r>
          </a:p>
        </p:txBody>
      </p:sp>
      <p:pic>
        <p:nvPicPr>
          <p:cNvPr id="75" name="Picture 4" descr="E:\工作目录2018\系统开发\食品安全\视频AI\1677987445.jpg"/>
          <p:cNvPicPr>
            <a:picLocks noChangeAspect="1" noChangeArrowheads="1"/>
          </p:cNvPicPr>
          <p:nvPr/>
        </p:nvPicPr>
        <p:blipFill>
          <a:blip r:embed="rId6" cstate="print"/>
          <a:srcRect/>
          <a:stretch>
            <a:fillRect/>
          </a:stretch>
        </p:blipFill>
        <p:spPr bwMode="auto">
          <a:xfrm>
            <a:off x="6334298" y="2142819"/>
            <a:ext cx="1662545" cy="1764163"/>
          </a:xfrm>
          <a:prstGeom prst="rect">
            <a:avLst/>
          </a:prstGeom>
          <a:noFill/>
        </p:spPr>
      </p:pic>
    </p:spTree>
    <p:extLst>
      <p:ext uri="{BB962C8B-B14F-4D97-AF65-F5344CB8AC3E}">
        <p14:creationId xmlns:p14="http://schemas.microsoft.com/office/powerpoint/2010/main" val="61010634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直接连接符 55"/>
          <p:cNvCxnSpPr/>
          <p:nvPr/>
        </p:nvCxnSpPr>
        <p:spPr>
          <a:xfrm>
            <a:off x="6096000" y="4105911"/>
            <a:ext cx="0" cy="2752089"/>
          </a:xfrm>
          <a:prstGeom prst="line">
            <a:avLst/>
          </a:prstGeom>
          <a:ln>
            <a:solidFill>
              <a:schemeClr val="bg2">
                <a:lumMod val="50000"/>
              </a:schemeClr>
            </a:solidFill>
            <a:prstDash val="dash"/>
            <a:headEnd type="oval" w="lg" len="lg"/>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096000" y="4105911"/>
            <a:ext cx="0" cy="2752089"/>
          </a:xfrm>
          <a:prstGeom prst="line">
            <a:avLst/>
          </a:prstGeom>
          <a:ln>
            <a:solidFill>
              <a:schemeClr val="bg2">
                <a:lumMod val="50000"/>
              </a:schemeClr>
            </a:solidFill>
            <a:prstDash val="dash"/>
            <a:headEnd type="oval" w="lg" len="lg"/>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705100" y="1991671"/>
            <a:ext cx="6781800" cy="1717366"/>
            <a:chOff x="1104899" y="1958705"/>
            <a:chExt cx="9982203" cy="2288352"/>
          </a:xfrm>
        </p:grpSpPr>
        <p:sp>
          <p:nvSpPr>
            <p:cNvPr id="28" name="矩形 10"/>
            <p:cNvSpPr/>
            <p:nvPr/>
          </p:nvSpPr>
          <p:spPr>
            <a:xfrm>
              <a:off x="1104899" y="1958705"/>
              <a:ext cx="9982201" cy="1754949"/>
            </a:xfrm>
            <a:custGeom>
              <a:avLst/>
              <a:gdLst>
                <a:gd name="connsiteX0" fmla="*/ 0 w 12192000"/>
                <a:gd name="connsiteY0" fmla="*/ 0 h 1690048"/>
                <a:gd name="connsiteX1" fmla="*/ 12192000 w 12192000"/>
                <a:gd name="connsiteY1" fmla="*/ 0 h 1690048"/>
                <a:gd name="connsiteX2" fmla="*/ 12192000 w 12192000"/>
                <a:gd name="connsiteY2" fmla="*/ 1690048 h 1690048"/>
                <a:gd name="connsiteX3" fmla="*/ 0 w 12192000"/>
                <a:gd name="connsiteY3" fmla="*/ 1690048 h 1690048"/>
                <a:gd name="connsiteX4" fmla="*/ 0 w 12192000"/>
                <a:gd name="connsiteY4" fmla="*/ 0 h 1690048"/>
                <a:gd name="connsiteX0-1" fmla="*/ 0 w 12192000"/>
                <a:gd name="connsiteY0-2" fmla="*/ 8731 h 1698779"/>
                <a:gd name="connsiteX1-3" fmla="*/ 6092456 w 12192000"/>
                <a:gd name="connsiteY1-4" fmla="*/ 0 h 1698779"/>
                <a:gd name="connsiteX2-5" fmla="*/ 12192000 w 12192000"/>
                <a:gd name="connsiteY2-6" fmla="*/ 8731 h 1698779"/>
                <a:gd name="connsiteX3-7" fmla="*/ 12192000 w 12192000"/>
                <a:gd name="connsiteY3-8" fmla="*/ 1698779 h 1698779"/>
                <a:gd name="connsiteX4-9" fmla="*/ 0 w 12192000"/>
                <a:gd name="connsiteY4-10" fmla="*/ 1698779 h 1698779"/>
                <a:gd name="connsiteX5" fmla="*/ 0 w 12192000"/>
                <a:gd name="connsiteY5" fmla="*/ 8731 h 1698779"/>
                <a:gd name="connsiteX0-11" fmla="*/ 0 w 12192000"/>
                <a:gd name="connsiteY0-12" fmla="*/ 444666 h 2134714"/>
                <a:gd name="connsiteX1-13" fmla="*/ 6092456 w 12192000"/>
                <a:gd name="connsiteY1-14" fmla="*/ 0 h 2134714"/>
                <a:gd name="connsiteX2-15" fmla="*/ 12192000 w 12192000"/>
                <a:gd name="connsiteY2-16" fmla="*/ 444666 h 2134714"/>
                <a:gd name="connsiteX3-17" fmla="*/ 12192000 w 12192000"/>
                <a:gd name="connsiteY3-18" fmla="*/ 2134714 h 2134714"/>
                <a:gd name="connsiteX4-19" fmla="*/ 0 w 12192000"/>
                <a:gd name="connsiteY4-20" fmla="*/ 2134714 h 2134714"/>
                <a:gd name="connsiteX5-21" fmla="*/ 0 w 12192000"/>
                <a:gd name="connsiteY5-22" fmla="*/ 444666 h 2134714"/>
                <a:gd name="connsiteX0-23" fmla="*/ 0 w 12192000"/>
                <a:gd name="connsiteY0-24" fmla="*/ 444666 h 2134714"/>
                <a:gd name="connsiteX1-25" fmla="*/ 6092456 w 12192000"/>
                <a:gd name="connsiteY1-26" fmla="*/ 0 h 2134714"/>
                <a:gd name="connsiteX2-27" fmla="*/ 6916373 w 12192000"/>
                <a:gd name="connsiteY2-28" fmla="*/ 43713 h 2134714"/>
                <a:gd name="connsiteX3-29" fmla="*/ 12192000 w 12192000"/>
                <a:gd name="connsiteY3-30" fmla="*/ 444666 h 2134714"/>
                <a:gd name="connsiteX4-31" fmla="*/ 12192000 w 12192000"/>
                <a:gd name="connsiteY4-32" fmla="*/ 2134714 h 2134714"/>
                <a:gd name="connsiteX5-33" fmla="*/ 0 w 12192000"/>
                <a:gd name="connsiteY5-34" fmla="*/ 2134714 h 2134714"/>
                <a:gd name="connsiteX6" fmla="*/ 0 w 12192000"/>
                <a:gd name="connsiteY6" fmla="*/ 444666 h 2134714"/>
                <a:gd name="connsiteX0-35" fmla="*/ 0 w 12192000"/>
                <a:gd name="connsiteY0-36" fmla="*/ 444666 h 2134714"/>
                <a:gd name="connsiteX1-37" fmla="*/ 6092456 w 12192000"/>
                <a:gd name="connsiteY1-38" fmla="*/ 0 h 2134714"/>
                <a:gd name="connsiteX2-39" fmla="*/ 7509566 w 12192000"/>
                <a:gd name="connsiteY2-40" fmla="*/ 81813 h 2134714"/>
                <a:gd name="connsiteX3-41" fmla="*/ 12192000 w 12192000"/>
                <a:gd name="connsiteY3-42" fmla="*/ 444666 h 2134714"/>
                <a:gd name="connsiteX4-43" fmla="*/ 12192000 w 12192000"/>
                <a:gd name="connsiteY4-44" fmla="*/ 2134714 h 2134714"/>
                <a:gd name="connsiteX5-45" fmla="*/ 0 w 12192000"/>
                <a:gd name="connsiteY5-46" fmla="*/ 2134714 h 2134714"/>
                <a:gd name="connsiteX6-47" fmla="*/ 0 w 12192000"/>
                <a:gd name="connsiteY6-48" fmla="*/ 444666 h 2134714"/>
                <a:gd name="connsiteX0-49" fmla="*/ 0 w 12192000"/>
                <a:gd name="connsiteY0-50" fmla="*/ 444666 h 2134714"/>
                <a:gd name="connsiteX1-51" fmla="*/ 4291180 w 12192000"/>
                <a:gd name="connsiteY1-52" fmla="*/ 119913 h 2134714"/>
                <a:gd name="connsiteX2-53" fmla="*/ 6092456 w 12192000"/>
                <a:gd name="connsiteY2-54" fmla="*/ 0 h 2134714"/>
                <a:gd name="connsiteX3-55" fmla="*/ 7509566 w 12192000"/>
                <a:gd name="connsiteY3-56" fmla="*/ 81813 h 2134714"/>
                <a:gd name="connsiteX4-57" fmla="*/ 12192000 w 12192000"/>
                <a:gd name="connsiteY4-58" fmla="*/ 444666 h 2134714"/>
                <a:gd name="connsiteX5-59" fmla="*/ 12192000 w 12192000"/>
                <a:gd name="connsiteY5-60" fmla="*/ 2134714 h 2134714"/>
                <a:gd name="connsiteX6-61" fmla="*/ 0 w 12192000"/>
                <a:gd name="connsiteY6-62" fmla="*/ 2134714 h 2134714"/>
                <a:gd name="connsiteX7" fmla="*/ 0 w 12192000"/>
                <a:gd name="connsiteY7" fmla="*/ 444666 h 2134714"/>
                <a:gd name="connsiteX0-63" fmla="*/ 0 w 12192000"/>
                <a:gd name="connsiteY0-64" fmla="*/ 362853 h 2052901"/>
                <a:gd name="connsiteX1-65" fmla="*/ 4291180 w 12192000"/>
                <a:gd name="connsiteY1-66" fmla="*/ 38100 h 2052901"/>
                <a:gd name="connsiteX2-67" fmla="*/ 6092456 w 12192000"/>
                <a:gd name="connsiteY2-68" fmla="*/ 19787 h 2052901"/>
                <a:gd name="connsiteX3-69" fmla="*/ 7509566 w 12192000"/>
                <a:gd name="connsiteY3-70" fmla="*/ 0 h 2052901"/>
                <a:gd name="connsiteX4-71" fmla="*/ 12192000 w 12192000"/>
                <a:gd name="connsiteY4-72" fmla="*/ 362853 h 2052901"/>
                <a:gd name="connsiteX5-73" fmla="*/ 12192000 w 12192000"/>
                <a:gd name="connsiteY5-74" fmla="*/ 2052901 h 2052901"/>
                <a:gd name="connsiteX6-75" fmla="*/ 0 w 12192000"/>
                <a:gd name="connsiteY6-76" fmla="*/ 2052901 h 2052901"/>
                <a:gd name="connsiteX7-77" fmla="*/ 0 w 12192000"/>
                <a:gd name="connsiteY7-78" fmla="*/ 362853 h 2052901"/>
                <a:gd name="connsiteX0-79" fmla="*/ 0 w 12192000"/>
                <a:gd name="connsiteY0-80" fmla="*/ 350153 h 2040201"/>
                <a:gd name="connsiteX1-81" fmla="*/ 4291180 w 12192000"/>
                <a:gd name="connsiteY1-82" fmla="*/ 25400 h 2040201"/>
                <a:gd name="connsiteX2-83" fmla="*/ 6092456 w 12192000"/>
                <a:gd name="connsiteY2-84" fmla="*/ 7087 h 2040201"/>
                <a:gd name="connsiteX3-85" fmla="*/ 7724125 w 12192000"/>
                <a:gd name="connsiteY3-86" fmla="*/ 0 h 2040201"/>
                <a:gd name="connsiteX4-87" fmla="*/ 12192000 w 12192000"/>
                <a:gd name="connsiteY4-88" fmla="*/ 350153 h 2040201"/>
                <a:gd name="connsiteX5-89" fmla="*/ 12192000 w 12192000"/>
                <a:gd name="connsiteY5-90" fmla="*/ 2040201 h 2040201"/>
                <a:gd name="connsiteX6-91" fmla="*/ 0 w 12192000"/>
                <a:gd name="connsiteY6-92" fmla="*/ 2040201 h 2040201"/>
                <a:gd name="connsiteX7-93" fmla="*/ 0 w 12192000"/>
                <a:gd name="connsiteY7-94" fmla="*/ 350153 h 2040201"/>
                <a:gd name="connsiteX0-95" fmla="*/ 0 w 12192000"/>
                <a:gd name="connsiteY0-96" fmla="*/ 350153 h 2040201"/>
                <a:gd name="connsiteX1-97" fmla="*/ 4291180 w 12192000"/>
                <a:gd name="connsiteY1-98" fmla="*/ 25400 h 2040201"/>
                <a:gd name="connsiteX2-99" fmla="*/ 6092456 w 12192000"/>
                <a:gd name="connsiteY2-100" fmla="*/ 7087 h 2040201"/>
                <a:gd name="connsiteX3-101" fmla="*/ 7724125 w 12192000"/>
                <a:gd name="connsiteY3-102" fmla="*/ 0 h 2040201"/>
                <a:gd name="connsiteX4-103" fmla="*/ 12192000 w 12192000"/>
                <a:gd name="connsiteY4-104" fmla="*/ 350153 h 2040201"/>
                <a:gd name="connsiteX5-105" fmla="*/ 12192000 w 12192000"/>
                <a:gd name="connsiteY5-106" fmla="*/ 2040201 h 2040201"/>
                <a:gd name="connsiteX6-107" fmla="*/ 0 w 12192000"/>
                <a:gd name="connsiteY6-108" fmla="*/ 2040201 h 2040201"/>
                <a:gd name="connsiteX7-109" fmla="*/ 0 w 12192000"/>
                <a:gd name="connsiteY7-110" fmla="*/ 350153 h 2040201"/>
                <a:gd name="connsiteX0-111" fmla="*/ 0 w 12192000"/>
                <a:gd name="connsiteY0-112" fmla="*/ 350153 h 2040201"/>
                <a:gd name="connsiteX1-113" fmla="*/ 4291180 w 12192000"/>
                <a:gd name="connsiteY1-114" fmla="*/ 25400 h 2040201"/>
                <a:gd name="connsiteX2-115" fmla="*/ 6092456 w 12192000"/>
                <a:gd name="connsiteY2-116" fmla="*/ 7087 h 2040201"/>
                <a:gd name="connsiteX3-117" fmla="*/ 7724125 w 12192000"/>
                <a:gd name="connsiteY3-118" fmla="*/ 0 h 2040201"/>
                <a:gd name="connsiteX4-119" fmla="*/ 12192000 w 12192000"/>
                <a:gd name="connsiteY4-120" fmla="*/ 350153 h 2040201"/>
                <a:gd name="connsiteX5-121" fmla="*/ 12192000 w 12192000"/>
                <a:gd name="connsiteY5-122" fmla="*/ 2040201 h 2040201"/>
                <a:gd name="connsiteX6-123" fmla="*/ 0 w 12192000"/>
                <a:gd name="connsiteY6-124" fmla="*/ 2040201 h 2040201"/>
                <a:gd name="connsiteX7-125" fmla="*/ 0 w 12192000"/>
                <a:gd name="connsiteY7-126" fmla="*/ 350153 h 2040201"/>
                <a:gd name="connsiteX0-127" fmla="*/ 0 w 12192000"/>
                <a:gd name="connsiteY0-128" fmla="*/ 350153 h 2040201"/>
                <a:gd name="connsiteX1-129" fmla="*/ 4291180 w 12192000"/>
                <a:gd name="connsiteY1-130" fmla="*/ 25400 h 2040201"/>
                <a:gd name="connsiteX2-131" fmla="*/ 6092456 w 12192000"/>
                <a:gd name="connsiteY2-132" fmla="*/ 7087 h 2040201"/>
                <a:gd name="connsiteX3-133" fmla="*/ 7724125 w 12192000"/>
                <a:gd name="connsiteY3-134" fmla="*/ 0 h 2040201"/>
                <a:gd name="connsiteX4-135" fmla="*/ 12192000 w 12192000"/>
                <a:gd name="connsiteY4-136" fmla="*/ 350153 h 2040201"/>
                <a:gd name="connsiteX5-137" fmla="*/ 12192000 w 12192000"/>
                <a:gd name="connsiteY5-138" fmla="*/ 2040201 h 2040201"/>
                <a:gd name="connsiteX6-139" fmla="*/ 0 w 12192000"/>
                <a:gd name="connsiteY6-140" fmla="*/ 2040201 h 2040201"/>
                <a:gd name="connsiteX7-141" fmla="*/ 0 w 12192000"/>
                <a:gd name="connsiteY7-142" fmla="*/ 350153 h 2040201"/>
                <a:gd name="connsiteX0-143" fmla="*/ 0 w 12192000"/>
                <a:gd name="connsiteY0-144" fmla="*/ 370449 h 2060497"/>
                <a:gd name="connsiteX1-145" fmla="*/ 4291180 w 12192000"/>
                <a:gd name="connsiteY1-146" fmla="*/ 45696 h 2060497"/>
                <a:gd name="connsiteX2-147" fmla="*/ 6092456 w 12192000"/>
                <a:gd name="connsiteY2-148" fmla="*/ 27383 h 2060497"/>
                <a:gd name="connsiteX3-149" fmla="*/ 7724125 w 12192000"/>
                <a:gd name="connsiteY3-150" fmla="*/ 20296 h 2060497"/>
                <a:gd name="connsiteX4-151" fmla="*/ 12192000 w 12192000"/>
                <a:gd name="connsiteY4-152" fmla="*/ 370449 h 2060497"/>
                <a:gd name="connsiteX5-153" fmla="*/ 12192000 w 12192000"/>
                <a:gd name="connsiteY5-154" fmla="*/ 2060497 h 2060497"/>
                <a:gd name="connsiteX6-155" fmla="*/ 0 w 12192000"/>
                <a:gd name="connsiteY6-156" fmla="*/ 2060497 h 2060497"/>
                <a:gd name="connsiteX7-157" fmla="*/ 0 w 12192000"/>
                <a:gd name="connsiteY7-158" fmla="*/ 370449 h 2060497"/>
                <a:gd name="connsiteX0-159" fmla="*/ 0 w 12192000"/>
                <a:gd name="connsiteY0-160" fmla="*/ 381402 h 2071450"/>
                <a:gd name="connsiteX1-161" fmla="*/ 4291180 w 12192000"/>
                <a:gd name="connsiteY1-162" fmla="*/ 56649 h 2071450"/>
                <a:gd name="connsiteX2-163" fmla="*/ 7724125 w 12192000"/>
                <a:gd name="connsiteY2-164" fmla="*/ 31249 h 2071450"/>
                <a:gd name="connsiteX3-165" fmla="*/ 12192000 w 12192000"/>
                <a:gd name="connsiteY3-166" fmla="*/ 381402 h 2071450"/>
                <a:gd name="connsiteX4-167" fmla="*/ 12192000 w 12192000"/>
                <a:gd name="connsiteY4-168" fmla="*/ 2071450 h 2071450"/>
                <a:gd name="connsiteX5-169" fmla="*/ 0 w 12192000"/>
                <a:gd name="connsiteY5-170" fmla="*/ 2071450 h 2071450"/>
                <a:gd name="connsiteX6-171" fmla="*/ 0 w 12192000"/>
                <a:gd name="connsiteY6-172" fmla="*/ 381402 h 20714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47" y="connsiteY6-48"/>
                </a:cxn>
              </a:cxnLst>
              <a:rect l="l" t="t" r="r" b="b"/>
              <a:pathLst>
                <a:path w="12192000" h="2071450">
                  <a:moveTo>
                    <a:pt x="0" y="381402"/>
                  </a:moveTo>
                  <a:cubicBezTo>
                    <a:pt x="1430393" y="273151"/>
                    <a:pt x="2620986" y="139500"/>
                    <a:pt x="4291180" y="56649"/>
                  </a:cubicBezTo>
                  <a:cubicBezTo>
                    <a:pt x="5578534" y="-1710"/>
                    <a:pt x="6407322" y="-22877"/>
                    <a:pt x="7724125" y="31249"/>
                  </a:cubicBezTo>
                  <a:cubicBezTo>
                    <a:pt x="9453218" y="109867"/>
                    <a:pt x="10702708" y="264684"/>
                    <a:pt x="12192000" y="381402"/>
                  </a:cubicBezTo>
                  <a:lnTo>
                    <a:pt x="12192000" y="2071450"/>
                  </a:lnTo>
                  <a:lnTo>
                    <a:pt x="0" y="2071450"/>
                  </a:lnTo>
                  <a:lnTo>
                    <a:pt x="0" y="381402"/>
                  </a:lnTo>
                  <a:close/>
                </a:path>
              </a:pathLst>
            </a:custGeom>
            <a:gradFill flip="none" rotWithShape="1">
              <a:gsLst>
                <a:gs pos="0">
                  <a:schemeClr val="bg2">
                    <a:lumMod val="50000"/>
                  </a:schemeClr>
                </a:gs>
                <a:gs pos="50000">
                  <a:schemeClr val="bg2">
                    <a:lumMod val="20000"/>
                    <a:lumOff val="80000"/>
                    <a:alpha val="0"/>
                  </a:schemeClr>
                </a:gs>
                <a:gs pos="100000">
                  <a:schemeClr val="bg2">
                    <a:lumMod val="50000"/>
                  </a:schemeClr>
                </a:gs>
              </a:gsLst>
              <a:lin ang="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10"/>
            <p:cNvSpPr/>
            <p:nvPr/>
          </p:nvSpPr>
          <p:spPr>
            <a:xfrm flipV="1">
              <a:off x="1104902" y="2492104"/>
              <a:ext cx="9982200" cy="1754953"/>
            </a:xfrm>
            <a:custGeom>
              <a:avLst/>
              <a:gdLst>
                <a:gd name="connsiteX0" fmla="*/ 0 w 12192000"/>
                <a:gd name="connsiteY0" fmla="*/ 0 h 1690048"/>
                <a:gd name="connsiteX1" fmla="*/ 12192000 w 12192000"/>
                <a:gd name="connsiteY1" fmla="*/ 0 h 1690048"/>
                <a:gd name="connsiteX2" fmla="*/ 12192000 w 12192000"/>
                <a:gd name="connsiteY2" fmla="*/ 1690048 h 1690048"/>
                <a:gd name="connsiteX3" fmla="*/ 0 w 12192000"/>
                <a:gd name="connsiteY3" fmla="*/ 1690048 h 1690048"/>
                <a:gd name="connsiteX4" fmla="*/ 0 w 12192000"/>
                <a:gd name="connsiteY4" fmla="*/ 0 h 1690048"/>
                <a:gd name="connsiteX0-1" fmla="*/ 0 w 12192000"/>
                <a:gd name="connsiteY0-2" fmla="*/ 8731 h 1698779"/>
                <a:gd name="connsiteX1-3" fmla="*/ 6092456 w 12192000"/>
                <a:gd name="connsiteY1-4" fmla="*/ 0 h 1698779"/>
                <a:gd name="connsiteX2-5" fmla="*/ 12192000 w 12192000"/>
                <a:gd name="connsiteY2-6" fmla="*/ 8731 h 1698779"/>
                <a:gd name="connsiteX3-7" fmla="*/ 12192000 w 12192000"/>
                <a:gd name="connsiteY3-8" fmla="*/ 1698779 h 1698779"/>
                <a:gd name="connsiteX4-9" fmla="*/ 0 w 12192000"/>
                <a:gd name="connsiteY4-10" fmla="*/ 1698779 h 1698779"/>
                <a:gd name="connsiteX5" fmla="*/ 0 w 12192000"/>
                <a:gd name="connsiteY5" fmla="*/ 8731 h 1698779"/>
                <a:gd name="connsiteX0-11" fmla="*/ 0 w 12192000"/>
                <a:gd name="connsiteY0-12" fmla="*/ 444666 h 2134714"/>
                <a:gd name="connsiteX1-13" fmla="*/ 6092456 w 12192000"/>
                <a:gd name="connsiteY1-14" fmla="*/ 0 h 2134714"/>
                <a:gd name="connsiteX2-15" fmla="*/ 12192000 w 12192000"/>
                <a:gd name="connsiteY2-16" fmla="*/ 444666 h 2134714"/>
                <a:gd name="connsiteX3-17" fmla="*/ 12192000 w 12192000"/>
                <a:gd name="connsiteY3-18" fmla="*/ 2134714 h 2134714"/>
                <a:gd name="connsiteX4-19" fmla="*/ 0 w 12192000"/>
                <a:gd name="connsiteY4-20" fmla="*/ 2134714 h 2134714"/>
                <a:gd name="connsiteX5-21" fmla="*/ 0 w 12192000"/>
                <a:gd name="connsiteY5-22" fmla="*/ 444666 h 2134714"/>
                <a:gd name="connsiteX0-23" fmla="*/ 0 w 12192000"/>
                <a:gd name="connsiteY0-24" fmla="*/ 444666 h 2134714"/>
                <a:gd name="connsiteX1-25" fmla="*/ 6092456 w 12192000"/>
                <a:gd name="connsiteY1-26" fmla="*/ 0 h 2134714"/>
                <a:gd name="connsiteX2-27" fmla="*/ 6916373 w 12192000"/>
                <a:gd name="connsiteY2-28" fmla="*/ 43713 h 2134714"/>
                <a:gd name="connsiteX3-29" fmla="*/ 12192000 w 12192000"/>
                <a:gd name="connsiteY3-30" fmla="*/ 444666 h 2134714"/>
                <a:gd name="connsiteX4-31" fmla="*/ 12192000 w 12192000"/>
                <a:gd name="connsiteY4-32" fmla="*/ 2134714 h 2134714"/>
                <a:gd name="connsiteX5-33" fmla="*/ 0 w 12192000"/>
                <a:gd name="connsiteY5-34" fmla="*/ 2134714 h 2134714"/>
                <a:gd name="connsiteX6" fmla="*/ 0 w 12192000"/>
                <a:gd name="connsiteY6" fmla="*/ 444666 h 2134714"/>
                <a:gd name="connsiteX0-35" fmla="*/ 0 w 12192000"/>
                <a:gd name="connsiteY0-36" fmla="*/ 444666 h 2134714"/>
                <a:gd name="connsiteX1-37" fmla="*/ 6092456 w 12192000"/>
                <a:gd name="connsiteY1-38" fmla="*/ 0 h 2134714"/>
                <a:gd name="connsiteX2-39" fmla="*/ 7509566 w 12192000"/>
                <a:gd name="connsiteY2-40" fmla="*/ 81813 h 2134714"/>
                <a:gd name="connsiteX3-41" fmla="*/ 12192000 w 12192000"/>
                <a:gd name="connsiteY3-42" fmla="*/ 444666 h 2134714"/>
                <a:gd name="connsiteX4-43" fmla="*/ 12192000 w 12192000"/>
                <a:gd name="connsiteY4-44" fmla="*/ 2134714 h 2134714"/>
                <a:gd name="connsiteX5-45" fmla="*/ 0 w 12192000"/>
                <a:gd name="connsiteY5-46" fmla="*/ 2134714 h 2134714"/>
                <a:gd name="connsiteX6-47" fmla="*/ 0 w 12192000"/>
                <a:gd name="connsiteY6-48" fmla="*/ 444666 h 2134714"/>
                <a:gd name="connsiteX0-49" fmla="*/ 0 w 12192000"/>
                <a:gd name="connsiteY0-50" fmla="*/ 444666 h 2134714"/>
                <a:gd name="connsiteX1-51" fmla="*/ 4291180 w 12192000"/>
                <a:gd name="connsiteY1-52" fmla="*/ 119913 h 2134714"/>
                <a:gd name="connsiteX2-53" fmla="*/ 6092456 w 12192000"/>
                <a:gd name="connsiteY2-54" fmla="*/ 0 h 2134714"/>
                <a:gd name="connsiteX3-55" fmla="*/ 7509566 w 12192000"/>
                <a:gd name="connsiteY3-56" fmla="*/ 81813 h 2134714"/>
                <a:gd name="connsiteX4-57" fmla="*/ 12192000 w 12192000"/>
                <a:gd name="connsiteY4-58" fmla="*/ 444666 h 2134714"/>
                <a:gd name="connsiteX5-59" fmla="*/ 12192000 w 12192000"/>
                <a:gd name="connsiteY5-60" fmla="*/ 2134714 h 2134714"/>
                <a:gd name="connsiteX6-61" fmla="*/ 0 w 12192000"/>
                <a:gd name="connsiteY6-62" fmla="*/ 2134714 h 2134714"/>
                <a:gd name="connsiteX7" fmla="*/ 0 w 12192000"/>
                <a:gd name="connsiteY7" fmla="*/ 444666 h 2134714"/>
                <a:gd name="connsiteX0-63" fmla="*/ 0 w 12192000"/>
                <a:gd name="connsiteY0-64" fmla="*/ 362853 h 2052901"/>
                <a:gd name="connsiteX1-65" fmla="*/ 4291180 w 12192000"/>
                <a:gd name="connsiteY1-66" fmla="*/ 38100 h 2052901"/>
                <a:gd name="connsiteX2-67" fmla="*/ 6092456 w 12192000"/>
                <a:gd name="connsiteY2-68" fmla="*/ 19787 h 2052901"/>
                <a:gd name="connsiteX3-69" fmla="*/ 7509566 w 12192000"/>
                <a:gd name="connsiteY3-70" fmla="*/ 0 h 2052901"/>
                <a:gd name="connsiteX4-71" fmla="*/ 12192000 w 12192000"/>
                <a:gd name="connsiteY4-72" fmla="*/ 362853 h 2052901"/>
                <a:gd name="connsiteX5-73" fmla="*/ 12192000 w 12192000"/>
                <a:gd name="connsiteY5-74" fmla="*/ 2052901 h 2052901"/>
                <a:gd name="connsiteX6-75" fmla="*/ 0 w 12192000"/>
                <a:gd name="connsiteY6-76" fmla="*/ 2052901 h 2052901"/>
                <a:gd name="connsiteX7-77" fmla="*/ 0 w 12192000"/>
                <a:gd name="connsiteY7-78" fmla="*/ 362853 h 2052901"/>
                <a:gd name="connsiteX0-79" fmla="*/ 0 w 12192000"/>
                <a:gd name="connsiteY0-80" fmla="*/ 350153 h 2040201"/>
                <a:gd name="connsiteX1-81" fmla="*/ 4291180 w 12192000"/>
                <a:gd name="connsiteY1-82" fmla="*/ 25400 h 2040201"/>
                <a:gd name="connsiteX2-83" fmla="*/ 6092456 w 12192000"/>
                <a:gd name="connsiteY2-84" fmla="*/ 7087 h 2040201"/>
                <a:gd name="connsiteX3-85" fmla="*/ 7724125 w 12192000"/>
                <a:gd name="connsiteY3-86" fmla="*/ 0 h 2040201"/>
                <a:gd name="connsiteX4-87" fmla="*/ 12192000 w 12192000"/>
                <a:gd name="connsiteY4-88" fmla="*/ 350153 h 2040201"/>
                <a:gd name="connsiteX5-89" fmla="*/ 12192000 w 12192000"/>
                <a:gd name="connsiteY5-90" fmla="*/ 2040201 h 2040201"/>
                <a:gd name="connsiteX6-91" fmla="*/ 0 w 12192000"/>
                <a:gd name="connsiteY6-92" fmla="*/ 2040201 h 2040201"/>
                <a:gd name="connsiteX7-93" fmla="*/ 0 w 12192000"/>
                <a:gd name="connsiteY7-94" fmla="*/ 350153 h 2040201"/>
                <a:gd name="connsiteX0-95" fmla="*/ 0 w 12192000"/>
                <a:gd name="connsiteY0-96" fmla="*/ 350153 h 2040201"/>
                <a:gd name="connsiteX1-97" fmla="*/ 4291180 w 12192000"/>
                <a:gd name="connsiteY1-98" fmla="*/ 25400 h 2040201"/>
                <a:gd name="connsiteX2-99" fmla="*/ 6092456 w 12192000"/>
                <a:gd name="connsiteY2-100" fmla="*/ 7087 h 2040201"/>
                <a:gd name="connsiteX3-101" fmla="*/ 7724125 w 12192000"/>
                <a:gd name="connsiteY3-102" fmla="*/ 0 h 2040201"/>
                <a:gd name="connsiteX4-103" fmla="*/ 12192000 w 12192000"/>
                <a:gd name="connsiteY4-104" fmla="*/ 350153 h 2040201"/>
                <a:gd name="connsiteX5-105" fmla="*/ 12192000 w 12192000"/>
                <a:gd name="connsiteY5-106" fmla="*/ 2040201 h 2040201"/>
                <a:gd name="connsiteX6-107" fmla="*/ 0 w 12192000"/>
                <a:gd name="connsiteY6-108" fmla="*/ 2040201 h 2040201"/>
                <a:gd name="connsiteX7-109" fmla="*/ 0 w 12192000"/>
                <a:gd name="connsiteY7-110" fmla="*/ 350153 h 2040201"/>
                <a:gd name="connsiteX0-111" fmla="*/ 0 w 12192000"/>
                <a:gd name="connsiteY0-112" fmla="*/ 350153 h 2040201"/>
                <a:gd name="connsiteX1-113" fmla="*/ 4291180 w 12192000"/>
                <a:gd name="connsiteY1-114" fmla="*/ 25400 h 2040201"/>
                <a:gd name="connsiteX2-115" fmla="*/ 6092456 w 12192000"/>
                <a:gd name="connsiteY2-116" fmla="*/ 7087 h 2040201"/>
                <a:gd name="connsiteX3-117" fmla="*/ 7724125 w 12192000"/>
                <a:gd name="connsiteY3-118" fmla="*/ 0 h 2040201"/>
                <a:gd name="connsiteX4-119" fmla="*/ 12192000 w 12192000"/>
                <a:gd name="connsiteY4-120" fmla="*/ 350153 h 2040201"/>
                <a:gd name="connsiteX5-121" fmla="*/ 12192000 w 12192000"/>
                <a:gd name="connsiteY5-122" fmla="*/ 2040201 h 2040201"/>
                <a:gd name="connsiteX6-123" fmla="*/ 0 w 12192000"/>
                <a:gd name="connsiteY6-124" fmla="*/ 2040201 h 2040201"/>
                <a:gd name="connsiteX7-125" fmla="*/ 0 w 12192000"/>
                <a:gd name="connsiteY7-126" fmla="*/ 350153 h 2040201"/>
                <a:gd name="connsiteX0-127" fmla="*/ 0 w 12192000"/>
                <a:gd name="connsiteY0-128" fmla="*/ 350153 h 2040201"/>
                <a:gd name="connsiteX1-129" fmla="*/ 4291180 w 12192000"/>
                <a:gd name="connsiteY1-130" fmla="*/ 25400 h 2040201"/>
                <a:gd name="connsiteX2-131" fmla="*/ 6092456 w 12192000"/>
                <a:gd name="connsiteY2-132" fmla="*/ 7087 h 2040201"/>
                <a:gd name="connsiteX3-133" fmla="*/ 7724125 w 12192000"/>
                <a:gd name="connsiteY3-134" fmla="*/ 0 h 2040201"/>
                <a:gd name="connsiteX4-135" fmla="*/ 12192000 w 12192000"/>
                <a:gd name="connsiteY4-136" fmla="*/ 350153 h 2040201"/>
                <a:gd name="connsiteX5-137" fmla="*/ 12192000 w 12192000"/>
                <a:gd name="connsiteY5-138" fmla="*/ 2040201 h 2040201"/>
                <a:gd name="connsiteX6-139" fmla="*/ 0 w 12192000"/>
                <a:gd name="connsiteY6-140" fmla="*/ 2040201 h 2040201"/>
                <a:gd name="connsiteX7-141" fmla="*/ 0 w 12192000"/>
                <a:gd name="connsiteY7-142" fmla="*/ 350153 h 2040201"/>
                <a:gd name="connsiteX0-143" fmla="*/ 0 w 12192000"/>
                <a:gd name="connsiteY0-144" fmla="*/ 370449 h 2060497"/>
                <a:gd name="connsiteX1-145" fmla="*/ 4291180 w 12192000"/>
                <a:gd name="connsiteY1-146" fmla="*/ 45696 h 2060497"/>
                <a:gd name="connsiteX2-147" fmla="*/ 6092456 w 12192000"/>
                <a:gd name="connsiteY2-148" fmla="*/ 27383 h 2060497"/>
                <a:gd name="connsiteX3-149" fmla="*/ 7724125 w 12192000"/>
                <a:gd name="connsiteY3-150" fmla="*/ 20296 h 2060497"/>
                <a:gd name="connsiteX4-151" fmla="*/ 12192000 w 12192000"/>
                <a:gd name="connsiteY4-152" fmla="*/ 370449 h 2060497"/>
                <a:gd name="connsiteX5-153" fmla="*/ 12192000 w 12192000"/>
                <a:gd name="connsiteY5-154" fmla="*/ 2060497 h 2060497"/>
                <a:gd name="connsiteX6-155" fmla="*/ 0 w 12192000"/>
                <a:gd name="connsiteY6-156" fmla="*/ 2060497 h 2060497"/>
                <a:gd name="connsiteX7-157" fmla="*/ 0 w 12192000"/>
                <a:gd name="connsiteY7-158" fmla="*/ 370449 h 2060497"/>
                <a:gd name="connsiteX0-159" fmla="*/ 0 w 12192000"/>
                <a:gd name="connsiteY0-160" fmla="*/ 381402 h 2071450"/>
                <a:gd name="connsiteX1-161" fmla="*/ 4291180 w 12192000"/>
                <a:gd name="connsiteY1-162" fmla="*/ 56649 h 2071450"/>
                <a:gd name="connsiteX2-163" fmla="*/ 7724125 w 12192000"/>
                <a:gd name="connsiteY2-164" fmla="*/ 31249 h 2071450"/>
                <a:gd name="connsiteX3-165" fmla="*/ 12192000 w 12192000"/>
                <a:gd name="connsiteY3-166" fmla="*/ 381402 h 2071450"/>
                <a:gd name="connsiteX4-167" fmla="*/ 12192000 w 12192000"/>
                <a:gd name="connsiteY4-168" fmla="*/ 2071450 h 2071450"/>
                <a:gd name="connsiteX5-169" fmla="*/ 0 w 12192000"/>
                <a:gd name="connsiteY5-170" fmla="*/ 2071450 h 2071450"/>
                <a:gd name="connsiteX6-171" fmla="*/ 0 w 12192000"/>
                <a:gd name="connsiteY6-172" fmla="*/ 381402 h 20714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47" y="connsiteY6-48"/>
                </a:cxn>
              </a:cxnLst>
              <a:rect l="l" t="t" r="r" b="b"/>
              <a:pathLst>
                <a:path w="12192000" h="2071450">
                  <a:moveTo>
                    <a:pt x="0" y="381402"/>
                  </a:moveTo>
                  <a:cubicBezTo>
                    <a:pt x="1430393" y="273151"/>
                    <a:pt x="2620986" y="139500"/>
                    <a:pt x="4291180" y="56649"/>
                  </a:cubicBezTo>
                  <a:cubicBezTo>
                    <a:pt x="5578534" y="-1710"/>
                    <a:pt x="6407322" y="-22877"/>
                    <a:pt x="7724125" y="31249"/>
                  </a:cubicBezTo>
                  <a:cubicBezTo>
                    <a:pt x="9453218" y="109867"/>
                    <a:pt x="10702708" y="264684"/>
                    <a:pt x="12192000" y="381402"/>
                  </a:cubicBezTo>
                  <a:lnTo>
                    <a:pt x="12192000" y="2071450"/>
                  </a:lnTo>
                  <a:lnTo>
                    <a:pt x="0" y="2071450"/>
                  </a:lnTo>
                  <a:lnTo>
                    <a:pt x="0" y="381402"/>
                  </a:lnTo>
                  <a:close/>
                </a:path>
              </a:pathLst>
            </a:custGeom>
            <a:gradFill flip="none" rotWithShape="1">
              <a:gsLst>
                <a:gs pos="0">
                  <a:schemeClr val="bg2">
                    <a:lumMod val="50000"/>
                  </a:schemeClr>
                </a:gs>
                <a:gs pos="50000">
                  <a:schemeClr val="bg2">
                    <a:lumMod val="20000"/>
                    <a:lumOff val="80000"/>
                    <a:alpha val="0"/>
                  </a:schemeClr>
                </a:gs>
                <a:gs pos="100000">
                  <a:schemeClr val="bg2">
                    <a:lumMod val="50000"/>
                  </a:schemeClr>
                </a:gs>
              </a:gsLst>
              <a:lin ang="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2240150" y="2307050"/>
            <a:ext cx="7711700" cy="1075290"/>
            <a:chOff x="1024789" y="2669227"/>
            <a:chExt cx="10275671" cy="1432800"/>
          </a:xfrm>
          <a:solidFill>
            <a:schemeClr val="bg1"/>
          </a:solidFill>
        </p:grpSpPr>
        <p:sp>
          <p:nvSpPr>
            <p:cNvPr id="41" name="矩形 40"/>
            <p:cNvSpPr/>
            <p:nvPr/>
          </p:nvSpPr>
          <p:spPr>
            <a:xfrm>
              <a:off x="1912766" y="2670202"/>
              <a:ext cx="8366470" cy="1431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五边形 41"/>
            <p:cNvSpPr/>
            <p:nvPr/>
          </p:nvSpPr>
          <p:spPr>
            <a:xfrm>
              <a:off x="9189344" y="2669227"/>
              <a:ext cx="2111116" cy="1432800"/>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五边形 42"/>
            <p:cNvSpPr/>
            <p:nvPr/>
          </p:nvSpPr>
          <p:spPr>
            <a:xfrm flipH="1">
              <a:off x="1024789" y="2669227"/>
              <a:ext cx="2111114" cy="1432800"/>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TextBox 17"/>
          <p:cNvSpPr txBox="1"/>
          <p:nvPr/>
        </p:nvSpPr>
        <p:spPr>
          <a:xfrm>
            <a:off x="4163055" y="4405277"/>
            <a:ext cx="2054865" cy="295466"/>
          </a:xfrm>
          <a:prstGeom prst="rect">
            <a:avLst/>
          </a:prstGeom>
          <a:noFill/>
        </p:spPr>
        <p:txBody>
          <a:bodyPr wrap="square" lIns="0" tIns="0" rIns="0" bIns="0" rtlCol="0">
            <a:spAutoFit/>
          </a:bodyPr>
          <a:lstStyle>
            <a:defPPr>
              <a:defRPr lang="zh-CN"/>
            </a:defPPr>
            <a:lvl1pPr>
              <a:defRPr sz="1920">
                <a:solidFill>
                  <a:schemeClr val="tx2"/>
                </a:solidFill>
                <a:latin typeface="思源黑体 CN Light" panose="020B0300000000000000" pitchFamily="34" charset="-122"/>
                <a:ea typeface="思源黑体 CN Light" panose="020B0300000000000000" pitchFamily="34" charset="-122"/>
              </a:defRPr>
            </a:lvl1pPr>
          </a:lstStyle>
          <a:p>
            <a:r>
              <a:rPr lang="zh-CN" altLang="en-US" dirty="0">
                <a:solidFill>
                  <a:schemeClr val="bg1"/>
                </a:solidFill>
              </a:rPr>
              <a:t>多路视频缓存队列</a:t>
            </a:r>
            <a:endParaRPr lang="zh-CN" altLang="zh-CN" dirty="0">
              <a:solidFill>
                <a:schemeClr val="bg1"/>
              </a:solidFill>
            </a:endParaRPr>
          </a:p>
        </p:txBody>
      </p:sp>
      <p:grpSp>
        <p:nvGrpSpPr>
          <p:cNvPr id="45" name="组合 44"/>
          <p:cNvGrpSpPr/>
          <p:nvPr/>
        </p:nvGrpSpPr>
        <p:grpSpPr>
          <a:xfrm>
            <a:off x="3680314" y="4466601"/>
            <a:ext cx="139309" cy="172819"/>
            <a:chOff x="4971660" y="1569718"/>
            <a:chExt cx="144016" cy="144016"/>
          </a:xfrm>
          <a:solidFill>
            <a:schemeClr val="bg2">
              <a:lumMod val="60000"/>
              <a:lumOff val="40000"/>
            </a:schemeClr>
          </a:solidFill>
        </p:grpSpPr>
        <p:sp>
          <p:nvSpPr>
            <p:cNvPr id="47" name="椭圆 46"/>
            <p:cNvSpPr/>
            <p:nvPr/>
          </p:nvSpPr>
          <p:spPr>
            <a:xfrm>
              <a:off x="4971660" y="1569718"/>
              <a:ext cx="144016" cy="144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5">
                <a:solidFill>
                  <a:schemeClr val="bg2">
                    <a:lumMod val="20000"/>
                    <a:lumOff val="80000"/>
                  </a:schemeClr>
                </a:solidFill>
              </a:endParaRPr>
            </a:p>
          </p:txBody>
        </p:sp>
        <p:sp>
          <p:nvSpPr>
            <p:cNvPr id="59" name="椭圆 58"/>
            <p:cNvSpPr/>
            <p:nvPr/>
          </p:nvSpPr>
          <p:spPr>
            <a:xfrm>
              <a:off x="5005748" y="1603806"/>
              <a:ext cx="75840" cy="75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5">
                <a:solidFill>
                  <a:schemeClr val="bg2">
                    <a:lumMod val="20000"/>
                    <a:lumOff val="80000"/>
                  </a:schemeClr>
                </a:solidFill>
              </a:endParaRPr>
            </a:p>
          </p:txBody>
        </p:sp>
      </p:grpSp>
      <p:grpSp>
        <p:nvGrpSpPr>
          <p:cNvPr id="60" name="组合 59"/>
          <p:cNvGrpSpPr/>
          <p:nvPr/>
        </p:nvGrpSpPr>
        <p:grpSpPr>
          <a:xfrm>
            <a:off x="3680314" y="5012047"/>
            <a:ext cx="139309" cy="172819"/>
            <a:chOff x="4971660" y="1569718"/>
            <a:chExt cx="144016" cy="144016"/>
          </a:xfrm>
          <a:solidFill>
            <a:schemeClr val="bg2">
              <a:lumMod val="60000"/>
              <a:lumOff val="40000"/>
            </a:schemeClr>
          </a:solidFill>
        </p:grpSpPr>
        <p:sp>
          <p:nvSpPr>
            <p:cNvPr id="61" name="椭圆 60"/>
            <p:cNvSpPr/>
            <p:nvPr/>
          </p:nvSpPr>
          <p:spPr>
            <a:xfrm>
              <a:off x="4971660" y="1569718"/>
              <a:ext cx="144016" cy="144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5">
                <a:solidFill>
                  <a:schemeClr val="bg2">
                    <a:lumMod val="20000"/>
                    <a:lumOff val="80000"/>
                  </a:schemeClr>
                </a:solidFill>
              </a:endParaRPr>
            </a:p>
          </p:txBody>
        </p:sp>
        <p:sp>
          <p:nvSpPr>
            <p:cNvPr id="62" name="椭圆 61"/>
            <p:cNvSpPr/>
            <p:nvPr/>
          </p:nvSpPr>
          <p:spPr>
            <a:xfrm>
              <a:off x="5005748" y="1603806"/>
              <a:ext cx="75840" cy="75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5">
                <a:solidFill>
                  <a:schemeClr val="bg2">
                    <a:lumMod val="20000"/>
                    <a:lumOff val="80000"/>
                  </a:schemeClr>
                </a:solidFill>
              </a:endParaRPr>
            </a:p>
          </p:txBody>
        </p:sp>
      </p:grpSp>
      <p:grpSp>
        <p:nvGrpSpPr>
          <p:cNvPr id="63" name="组合 62"/>
          <p:cNvGrpSpPr/>
          <p:nvPr/>
        </p:nvGrpSpPr>
        <p:grpSpPr>
          <a:xfrm>
            <a:off x="6671528" y="4466601"/>
            <a:ext cx="172819" cy="172819"/>
            <a:chOff x="4971660" y="1569718"/>
            <a:chExt cx="144016" cy="144016"/>
          </a:xfrm>
          <a:solidFill>
            <a:schemeClr val="bg2">
              <a:lumMod val="60000"/>
              <a:lumOff val="40000"/>
            </a:schemeClr>
          </a:solidFill>
        </p:grpSpPr>
        <p:sp>
          <p:nvSpPr>
            <p:cNvPr id="64" name="椭圆 63"/>
            <p:cNvSpPr/>
            <p:nvPr/>
          </p:nvSpPr>
          <p:spPr>
            <a:xfrm>
              <a:off x="4971660" y="1569718"/>
              <a:ext cx="144016" cy="144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5">
                <a:solidFill>
                  <a:schemeClr val="bg2">
                    <a:lumMod val="20000"/>
                    <a:lumOff val="80000"/>
                  </a:schemeClr>
                </a:solidFill>
              </a:endParaRPr>
            </a:p>
          </p:txBody>
        </p:sp>
        <p:sp>
          <p:nvSpPr>
            <p:cNvPr id="65" name="椭圆 64"/>
            <p:cNvSpPr/>
            <p:nvPr/>
          </p:nvSpPr>
          <p:spPr>
            <a:xfrm>
              <a:off x="5005748" y="1603806"/>
              <a:ext cx="75840" cy="75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5">
                <a:solidFill>
                  <a:schemeClr val="bg2">
                    <a:lumMod val="20000"/>
                    <a:lumOff val="80000"/>
                  </a:schemeClr>
                </a:solidFill>
              </a:endParaRPr>
            </a:p>
          </p:txBody>
        </p:sp>
      </p:grpSp>
      <p:grpSp>
        <p:nvGrpSpPr>
          <p:cNvPr id="66" name="组合 65"/>
          <p:cNvGrpSpPr/>
          <p:nvPr/>
        </p:nvGrpSpPr>
        <p:grpSpPr>
          <a:xfrm>
            <a:off x="6671528" y="5012047"/>
            <a:ext cx="172819" cy="172819"/>
            <a:chOff x="4971660" y="1569718"/>
            <a:chExt cx="144016" cy="144016"/>
          </a:xfrm>
          <a:solidFill>
            <a:schemeClr val="bg2">
              <a:lumMod val="60000"/>
              <a:lumOff val="40000"/>
            </a:schemeClr>
          </a:solidFill>
        </p:grpSpPr>
        <p:sp>
          <p:nvSpPr>
            <p:cNvPr id="67" name="椭圆 66"/>
            <p:cNvSpPr/>
            <p:nvPr/>
          </p:nvSpPr>
          <p:spPr>
            <a:xfrm>
              <a:off x="4971660" y="1569718"/>
              <a:ext cx="144016" cy="144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5">
                <a:solidFill>
                  <a:schemeClr val="bg2">
                    <a:lumMod val="20000"/>
                    <a:lumOff val="80000"/>
                  </a:schemeClr>
                </a:solidFill>
              </a:endParaRPr>
            </a:p>
          </p:txBody>
        </p:sp>
        <p:sp>
          <p:nvSpPr>
            <p:cNvPr id="68" name="椭圆 67"/>
            <p:cNvSpPr/>
            <p:nvPr/>
          </p:nvSpPr>
          <p:spPr>
            <a:xfrm>
              <a:off x="5005748" y="1603806"/>
              <a:ext cx="75840" cy="75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5">
                <a:solidFill>
                  <a:schemeClr val="bg2">
                    <a:lumMod val="20000"/>
                    <a:lumOff val="80000"/>
                  </a:schemeClr>
                </a:solidFill>
              </a:endParaRPr>
            </a:p>
          </p:txBody>
        </p:sp>
      </p:grpSp>
      <p:sp>
        <p:nvSpPr>
          <p:cNvPr id="69" name="TextBox 39"/>
          <p:cNvSpPr txBox="1"/>
          <p:nvPr/>
        </p:nvSpPr>
        <p:spPr>
          <a:xfrm>
            <a:off x="4163055" y="4950417"/>
            <a:ext cx="1811025" cy="294640"/>
          </a:xfrm>
          <a:prstGeom prst="rect">
            <a:avLst/>
          </a:prstGeom>
          <a:noFill/>
        </p:spPr>
        <p:txBody>
          <a:bodyPr wrap="square" lIns="0" tIns="0" rIns="0" bIns="0" rtlCol="0">
            <a:spAutoFit/>
          </a:bodyPr>
          <a:lstStyle>
            <a:defPPr>
              <a:defRPr lang="zh-CN"/>
            </a:defPPr>
            <a:lvl1pPr>
              <a:defRPr sz="1920">
                <a:solidFill>
                  <a:schemeClr val="tx2"/>
                </a:solidFill>
                <a:latin typeface="思源黑体 CN Light" panose="020B0300000000000000" pitchFamily="34" charset="-122"/>
                <a:ea typeface="思源黑体 CN Light" panose="020B0300000000000000" pitchFamily="34" charset="-122"/>
              </a:defRPr>
            </a:lvl1pPr>
          </a:lstStyle>
          <a:p>
            <a:r>
              <a:rPr lang="zh-CN" altLang="en-US" dirty="0">
                <a:solidFill>
                  <a:schemeClr val="bg1"/>
                </a:solidFill>
              </a:rPr>
              <a:t>小目标检测算法</a:t>
            </a:r>
          </a:p>
        </p:txBody>
      </p:sp>
      <p:sp>
        <p:nvSpPr>
          <p:cNvPr id="70" name="TextBox 41"/>
          <p:cNvSpPr txBox="1"/>
          <p:nvPr/>
        </p:nvSpPr>
        <p:spPr>
          <a:xfrm>
            <a:off x="7142572" y="4405277"/>
            <a:ext cx="2246650" cy="294640"/>
          </a:xfrm>
          <a:prstGeom prst="rect">
            <a:avLst/>
          </a:prstGeom>
          <a:noFill/>
        </p:spPr>
        <p:txBody>
          <a:bodyPr wrap="square" lIns="0" tIns="0" rIns="0" bIns="0" rtlCol="0">
            <a:spAutoFit/>
          </a:bodyPr>
          <a:lstStyle/>
          <a:p>
            <a:r>
              <a:rPr lang="zh-CN" altLang="en-US" sz="1920" dirty="0">
                <a:solidFill>
                  <a:schemeClr val="bg1"/>
                </a:solidFill>
                <a:latin typeface="思源黑体 CN Light" panose="020B0300000000000000" pitchFamily="34" charset="-122"/>
                <a:ea typeface="思源黑体 CN Light" panose="020B0300000000000000" pitchFamily="34" charset="-122"/>
              </a:rPr>
              <a:t>短视频合成上传</a:t>
            </a:r>
          </a:p>
        </p:txBody>
      </p:sp>
      <p:sp>
        <p:nvSpPr>
          <p:cNvPr id="71" name="TextBox 42"/>
          <p:cNvSpPr txBox="1"/>
          <p:nvPr/>
        </p:nvSpPr>
        <p:spPr>
          <a:xfrm>
            <a:off x="7142572" y="4950417"/>
            <a:ext cx="2246650" cy="294640"/>
          </a:xfrm>
          <a:prstGeom prst="rect">
            <a:avLst/>
          </a:prstGeom>
          <a:noFill/>
        </p:spPr>
        <p:txBody>
          <a:bodyPr wrap="square" lIns="0" tIns="0" rIns="0" bIns="0" rtlCol="0">
            <a:spAutoFit/>
          </a:bodyPr>
          <a:lstStyle/>
          <a:p>
            <a:r>
              <a:rPr lang="zh-CN" altLang="en-US" sz="1920" dirty="0">
                <a:solidFill>
                  <a:schemeClr val="bg1"/>
                </a:solidFill>
                <a:latin typeface="思源黑体 CN Light" panose="020B0300000000000000" pitchFamily="34" charset="-122"/>
                <a:ea typeface="思源黑体 CN Light" panose="020B0300000000000000" pitchFamily="34" charset="-122"/>
              </a:rPr>
              <a:t>人脸识别</a:t>
            </a:r>
          </a:p>
        </p:txBody>
      </p:sp>
      <p:sp>
        <p:nvSpPr>
          <p:cNvPr id="73" name="TextBox 9"/>
          <p:cNvSpPr txBox="1"/>
          <p:nvPr/>
        </p:nvSpPr>
        <p:spPr>
          <a:xfrm>
            <a:off x="1679575" y="2458720"/>
            <a:ext cx="8774430" cy="830580"/>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5400" dirty="0">
                <a:solidFill>
                  <a:schemeClr val="accent1"/>
                </a:solidFill>
                <a:latin typeface="思源黑体 CN Bold" panose="020B0800000000000000" pitchFamily="34" charset="-122"/>
                <a:ea typeface="思源黑体 CN Bold" panose="020B0800000000000000" pitchFamily="34" charset="-122"/>
              </a:rPr>
              <a:t>关键技术</a:t>
            </a:r>
            <a:endParaRPr lang="zh-CN" altLang="zh-CN" sz="5400" dirty="0">
              <a:solidFill>
                <a:schemeClr val="accent1"/>
              </a:solidFill>
              <a:latin typeface="思源黑体 CN Bold" panose="020B0800000000000000" pitchFamily="34" charset="-122"/>
              <a:ea typeface="思源黑体 CN Bold" panose="020B0800000000000000" pitchFamily="34" charset="-122"/>
            </a:endParaRPr>
          </a:p>
        </p:txBody>
      </p:sp>
      <p:sp>
        <p:nvSpPr>
          <p:cNvPr id="74" name="TextBox 17"/>
          <p:cNvSpPr txBox="1"/>
          <p:nvPr/>
        </p:nvSpPr>
        <p:spPr>
          <a:xfrm>
            <a:off x="4972675" y="1818458"/>
            <a:ext cx="2246650" cy="295466"/>
          </a:xfrm>
          <a:prstGeom prst="rect">
            <a:avLst/>
          </a:prstGeom>
          <a:noFill/>
        </p:spPr>
        <p:txBody>
          <a:bodyPr wrap="square" lIns="0" tIns="0" rIns="0" bIns="0" rtlCol="0">
            <a:spAutoFit/>
          </a:bodyPr>
          <a:lstStyle/>
          <a:p>
            <a:pPr algn="ctr"/>
            <a:r>
              <a:rPr lang="zh-CN" altLang="en-US" sz="1920" dirty="0">
                <a:solidFill>
                  <a:schemeClr val="tx1">
                    <a:lumMod val="65000"/>
                    <a:lumOff val="35000"/>
                  </a:schemeClr>
                </a:solidFill>
                <a:latin typeface="思源黑体 CN Light" panose="020B0300000000000000" pitchFamily="34" charset="-122"/>
                <a:ea typeface="思源黑体 CN Light" panose="020B0300000000000000" pitchFamily="34" charset="-122"/>
              </a:rPr>
              <a:t>第二部分</a:t>
            </a:r>
          </a:p>
        </p:txBody>
      </p:sp>
      <p:pic>
        <p:nvPicPr>
          <p:cNvPr id="100" name="图片 99"/>
          <p:cNvPicPr/>
          <p:nvPr/>
        </p:nvPicPr>
        <p:blipFill>
          <a:blip r:embed="rId3"/>
          <a:stretch>
            <a:fillRect/>
          </a:stretch>
        </p:blipFill>
        <p:spPr>
          <a:xfrm>
            <a:off x="5422900" y="355600"/>
            <a:ext cx="1346200" cy="1404620"/>
          </a:xfrm>
          <a:prstGeom prst="rect">
            <a:avLst/>
          </a:prstGeom>
          <a:noFill/>
          <a:ln w="9525">
            <a:noFill/>
          </a:ln>
        </p:spPr>
      </p:pic>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down)">
                                      <p:cBhvr>
                                        <p:cTn id="7" dur="500"/>
                                        <p:tgtEl>
                                          <p:spTgt spid="5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500"/>
                                        <p:tgtEl>
                                          <p:spTgt spid="25"/>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barn(outVertical)">
                                      <p:cBhvr>
                                        <p:cTn id="15" dur="500"/>
                                        <p:tgtEl>
                                          <p:spTgt spid="74"/>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barn(inVertical)">
                                      <p:cBhvr>
                                        <p:cTn id="19" dur="500"/>
                                        <p:tgtEl>
                                          <p:spTgt spid="73"/>
                                        </p:tgtEl>
                                      </p:cBhvr>
                                    </p:animEffect>
                                  </p:childTnLst>
                                </p:cTn>
                              </p:par>
                              <p:par>
                                <p:cTn id="20" presetID="16" presetClass="entr" presetSubtype="21"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barn(inVertical)">
                                      <p:cBhvr>
                                        <p:cTn id="22" dur="500"/>
                                        <p:tgtEl>
                                          <p:spTgt spid="30"/>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800"/>
                                        <p:tgtEl>
                                          <p:spTgt spid="27"/>
                                        </p:tgtEl>
                                      </p:cBhvr>
                                    </p:animEffect>
                                  </p:childTnLst>
                                </p:cTn>
                              </p:par>
                            </p:childTnLst>
                          </p:cTn>
                        </p:par>
                        <p:par>
                          <p:cTn id="27" fill="hold">
                            <p:stCondLst>
                              <p:cond delay="3000"/>
                            </p:stCondLst>
                            <p:childTnLst>
                              <p:par>
                                <p:cTn id="28" presetID="23" presetClass="entr" presetSubtype="32" fill="hold" nodeType="after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p:cTn id="30" dur="500" fill="hold"/>
                                        <p:tgtEl>
                                          <p:spTgt spid="45"/>
                                        </p:tgtEl>
                                        <p:attrNameLst>
                                          <p:attrName>ppt_w</p:attrName>
                                        </p:attrNameLst>
                                      </p:cBhvr>
                                      <p:tavLst>
                                        <p:tav tm="0">
                                          <p:val>
                                            <p:strVal val="4*#ppt_w"/>
                                          </p:val>
                                        </p:tav>
                                        <p:tav tm="100000">
                                          <p:val>
                                            <p:strVal val="#ppt_w"/>
                                          </p:val>
                                        </p:tav>
                                      </p:tavLst>
                                    </p:anim>
                                    <p:anim calcmode="lin" valueType="num">
                                      <p:cBhvr>
                                        <p:cTn id="31" dur="500" fill="hold"/>
                                        <p:tgtEl>
                                          <p:spTgt spid="45"/>
                                        </p:tgtEl>
                                        <p:attrNameLst>
                                          <p:attrName>ppt_h</p:attrName>
                                        </p:attrNameLst>
                                      </p:cBhvr>
                                      <p:tavLst>
                                        <p:tav tm="0">
                                          <p:val>
                                            <p:strVal val="4*#ppt_h"/>
                                          </p:val>
                                        </p:tav>
                                        <p:tav tm="100000">
                                          <p:val>
                                            <p:strVal val="#ppt_h"/>
                                          </p:val>
                                        </p:tav>
                                      </p:tavLst>
                                    </p:anim>
                                  </p:childTnLst>
                                </p:cTn>
                              </p:par>
                              <p:par>
                                <p:cTn id="32" presetID="23" presetClass="entr" presetSubtype="32" fill="hold" nodeType="withEffect">
                                  <p:stCondLst>
                                    <p:cond delay="200"/>
                                  </p:stCondLst>
                                  <p:childTnLst>
                                    <p:set>
                                      <p:cBhvr>
                                        <p:cTn id="33" dur="1" fill="hold">
                                          <p:stCondLst>
                                            <p:cond delay="0"/>
                                          </p:stCondLst>
                                        </p:cTn>
                                        <p:tgtEl>
                                          <p:spTgt spid="60"/>
                                        </p:tgtEl>
                                        <p:attrNameLst>
                                          <p:attrName>style.visibility</p:attrName>
                                        </p:attrNameLst>
                                      </p:cBhvr>
                                      <p:to>
                                        <p:strVal val="visible"/>
                                      </p:to>
                                    </p:set>
                                    <p:anim calcmode="lin" valueType="num">
                                      <p:cBhvr>
                                        <p:cTn id="34" dur="500" fill="hold"/>
                                        <p:tgtEl>
                                          <p:spTgt spid="60"/>
                                        </p:tgtEl>
                                        <p:attrNameLst>
                                          <p:attrName>ppt_w</p:attrName>
                                        </p:attrNameLst>
                                      </p:cBhvr>
                                      <p:tavLst>
                                        <p:tav tm="0">
                                          <p:val>
                                            <p:strVal val="4*#ppt_w"/>
                                          </p:val>
                                        </p:tav>
                                        <p:tav tm="100000">
                                          <p:val>
                                            <p:strVal val="#ppt_w"/>
                                          </p:val>
                                        </p:tav>
                                      </p:tavLst>
                                    </p:anim>
                                    <p:anim calcmode="lin" valueType="num">
                                      <p:cBhvr>
                                        <p:cTn id="35" dur="500" fill="hold"/>
                                        <p:tgtEl>
                                          <p:spTgt spid="60"/>
                                        </p:tgtEl>
                                        <p:attrNameLst>
                                          <p:attrName>ppt_h</p:attrName>
                                        </p:attrNameLst>
                                      </p:cBhvr>
                                      <p:tavLst>
                                        <p:tav tm="0">
                                          <p:val>
                                            <p:strVal val="4*#ppt_h"/>
                                          </p:val>
                                        </p:tav>
                                        <p:tav tm="100000">
                                          <p:val>
                                            <p:strVal val="#ppt_h"/>
                                          </p:val>
                                        </p:tav>
                                      </p:tavLst>
                                    </p:anim>
                                  </p:childTnLst>
                                </p:cTn>
                              </p:par>
                              <p:par>
                                <p:cTn id="36" presetID="23" presetClass="entr" presetSubtype="32" fill="hold" nodeType="withEffect">
                                  <p:stCondLst>
                                    <p:cond delay="600"/>
                                  </p:stCondLst>
                                  <p:childTnLst>
                                    <p:set>
                                      <p:cBhvr>
                                        <p:cTn id="37" dur="1" fill="hold">
                                          <p:stCondLst>
                                            <p:cond delay="0"/>
                                          </p:stCondLst>
                                        </p:cTn>
                                        <p:tgtEl>
                                          <p:spTgt spid="63"/>
                                        </p:tgtEl>
                                        <p:attrNameLst>
                                          <p:attrName>style.visibility</p:attrName>
                                        </p:attrNameLst>
                                      </p:cBhvr>
                                      <p:to>
                                        <p:strVal val="visible"/>
                                      </p:to>
                                    </p:set>
                                    <p:anim calcmode="lin" valueType="num">
                                      <p:cBhvr>
                                        <p:cTn id="38" dur="500" fill="hold"/>
                                        <p:tgtEl>
                                          <p:spTgt spid="63"/>
                                        </p:tgtEl>
                                        <p:attrNameLst>
                                          <p:attrName>ppt_w</p:attrName>
                                        </p:attrNameLst>
                                      </p:cBhvr>
                                      <p:tavLst>
                                        <p:tav tm="0">
                                          <p:val>
                                            <p:strVal val="4*#ppt_w"/>
                                          </p:val>
                                        </p:tav>
                                        <p:tav tm="100000">
                                          <p:val>
                                            <p:strVal val="#ppt_w"/>
                                          </p:val>
                                        </p:tav>
                                      </p:tavLst>
                                    </p:anim>
                                    <p:anim calcmode="lin" valueType="num">
                                      <p:cBhvr>
                                        <p:cTn id="39" dur="500" fill="hold"/>
                                        <p:tgtEl>
                                          <p:spTgt spid="63"/>
                                        </p:tgtEl>
                                        <p:attrNameLst>
                                          <p:attrName>ppt_h</p:attrName>
                                        </p:attrNameLst>
                                      </p:cBhvr>
                                      <p:tavLst>
                                        <p:tav tm="0">
                                          <p:val>
                                            <p:strVal val="4*#ppt_h"/>
                                          </p:val>
                                        </p:tav>
                                        <p:tav tm="100000">
                                          <p:val>
                                            <p:strVal val="#ppt_h"/>
                                          </p:val>
                                        </p:tav>
                                      </p:tavLst>
                                    </p:anim>
                                  </p:childTnLst>
                                </p:cTn>
                              </p:par>
                              <p:par>
                                <p:cTn id="40" presetID="23" presetClass="entr" presetSubtype="32" fill="hold" nodeType="withEffect">
                                  <p:stCondLst>
                                    <p:cond delay="800"/>
                                  </p:stCondLst>
                                  <p:childTnLst>
                                    <p:set>
                                      <p:cBhvr>
                                        <p:cTn id="41" dur="1" fill="hold">
                                          <p:stCondLst>
                                            <p:cond delay="0"/>
                                          </p:stCondLst>
                                        </p:cTn>
                                        <p:tgtEl>
                                          <p:spTgt spid="66"/>
                                        </p:tgtEl>
                                        <p:attrNameLst>
                                          <p:attrName>style.visibility</p:attrName>
                                        </p:attrNameLst>
                                      </p:cBhvr>
                                      <p:to>
                                        <p:strVal val="visible"/>
                                      </p:to>
                                    </p:set>
                                    <p:anim calcmode="lin" valueType="num">
                                      <p:cBhvr>
                                        <p:cTn id="42" dur="500" fill="hold"/>
                                        <p:tgtEl>
                                          <p:spTgt spid="66"/>
                                        </p:tgtEl>
                                        <p:attrNameLst>
                                          <p:attrName>ppt_w</p:attrName>
                                        </p:attrNameLst>
                                      </p:cBhvr>
                                      <p:tavLst>
                                        <p:tav tm="0">
                                          <p:val>
                                            <p:strVal val="4*#ppt_w"/>
                                          </p:val>
                                        </p:tav>
                                        <p:tav tm="100000">
                                          <p:val>
                                            <p:strVal val="#ppt_w"/>
                                          </p:val>
                                        </p:tav>
                                      </p:tavLst>
                                    </p:anim>
                                    <p:anim calcmode="lin" valueType="num">
                                      <p:cBhvr>
                                        <p:cTn id="43" dur="500" fill="hold"/>
                                        <p:tgtEl>
                                          <p:spTgt spid="66"/>
                                        </p:tgtEl>
                                        <p:attrNameLst>
                                          <p:attrName>ppt_h</p:attrName>
                                        </p:attrNameLst>
                                      </p:cBhvr>
                                      <p:tavLst>
                                        <p:tav tm="0">
                                          <p:val>
                                            <p:strVal val="4*#ppt_h"/>
                                          </p:val>
                                        </p:tav>
                                        <p:tav tm="100000">
                                          <p:val>
                                            <p:strVal val="#ppt_h"/>
                                          </p:val>
                                        </p:tav>
                                      </p:tavLst>
                                    </p:anim>
                                  </p:childTnLst>
                                </p:cTn>
                              </p:par>
                            </p:childTnLst>
                          </p:cTn>
                        </p:par>
                        <p:par>
                          <p:cTn id="44" fill="hold">
                            <p:stCondLst>
                              <p:cond delay="3500"/>
                            </p:stCondLst>
                            <p:childTnLst>
                              <p:par>
                                <p:cTn id="45" presetID="22" presetClass="entr" presetSubtype="8" fill="hold" grpId="0"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par>
                                <p:cTn id="48" presetID="22" presetClass="entr" presetSubtype="8" fill="hold" grpId="0" nodeType="withEffect">
                                  <p:stCondLst>
                                    <p:cond delay="200"/>
                                  </p:stCondLst>
                                  <p:childTnLst>
                                    <p:set>
                                      <p:cBhvr>
                                        <p:cTn id="49" dur="1" fill="hold">
                                          <p:stCondLst>
                                            <p:cond delay="0"/>
                                          </p:stCondLst>
                                        </p:cTn>
                                        <p:tgtEl>
                                          <p:spTgt spid="69"/>
                                        </p:tgtEl>
                                        <p:attrNameLst>
                                          <p:attrName>style.visibility</p:attrName>
                                        </p:attrNameLst>
                                      </p:cBhvr>
                                      <p:to>
                                        <p:strVal val="visible"/>
                                      </p:to>
                                    </p:set>
                                    <p:animEffect transition="in" filter="wipe(left)">
                                      <p:cBhvr>
                                        <p:cTn id="50" dur="500"/>
                                        <p:tgtEl>
                                          <p:spTgt spid="69"/>
                                        </p:tgtEl>
                                      </p:cBhvr>
                                    </p:animEffect>
                                  </p:childTnLst>
                                </p:cTn>
                              </p:par>
                              <p:par>
                                <p:cTn id="51" presetID="22" presetClass="entr" presetSubtype="8" fill="hold" grpId="0" nodeType="withEffect">
                                  <p:stCondLst>
                                    <p:cond delay="600"/>
                                  </p:stCondLst>
                                  <p:childTnLst>
                                    <p:set>
                                      <p:cBhvr>
                                        <p:cTn id="52" dur="1" fill="hold">
                                          <p:stCondLst>
                                            <p:cond delay="0"/>
                                          </p:stCondLst>
                                        </p:cTn>
                                        <p:tgtEl>
                                          <p:spTgt spid="70"/>
                                        </p:tgtEl>
                                        <p:attrNameLst>
                                          <p:attrName>style.visibility</p:attrName>
                                        </p:attrNameLst>
                                      </p:cBhvr>
                                      <p:to>
                                        <p:strVal val="visible"/>
                                      </p:to>
                                    </p:set>
                                    <p:animEffect transition="in" filter="wipe(left)">
                                      <p:cBhvr>
                                        <p:cTn id="53" dur="500"/>
                                        <p:tgtEl>
                                          <p:spTgt spid="70"/>
                                        </p:tgtEl>
                                      </p:cBhvr>
                                    </p:animEffect>
                                  </p:childTnLst>
                                </p:cTn>
                              </p:par>
                              <p:par>
                                <p:cTn id="54" presetID="22" presetClass="entr" presetSubtype="8" fill="hold" grpId="0" nodeType="withEffect">
                                  <p:stCondLst>
                                    <p:cond delay="800"/>
                                  </p:stCondLst>
                                  <p:childTnLst>
                                    <p:set>
                                      <p:cBhvr>
                                        <p:cTn id="55" dur="1" fill="hold">
                                          <p:stCondLst>
                                            <p:cond delay="0"/>
                                          </p:stCondLst>
                                        </p:cTn>
                                        <p:tgtEl>
                                          <p:spTgt spid="71"/>
                                        </p:tgtEl>
                                        <p:attrNameLst>
                                          <p:attrName>style.visibility</p:attrName>
                                        </p:attrNameLst>
                                      </p:cBhvr>
                                      <p:to>
                                        <p:strVal val="visible"/>
                                      </p:to>
                                    </p:set>
                                    <p:animEffect transition="in" filter="wipe(left)">
                                      <p:cBhvr>
                                        <p:cTn id="56"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69" grpId="0"/>
      <p:bldP spid="70" grpId="0"/>
      <p:bldP spid="71" grpId="0"/>
      <p:bldP spid="73" grpId="0"/>
      <p:bldP spid="7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思源黑体 CN Bold" panose="020B0800000000000000" pitchFamily="34" charset="-122"/>
                <a:ea typeface="思源黑体 CN Bold" panose="020B0800000000000000" pitchFamily="34" charset="-122"/>
                <a:sym typeface="+mn-ea"/>
              </a:rPr>
              <a:t>关键技术</a:t>
            </a:r>
            <a:endParaRPr lang="zh-CN" altLang="en-US" dirty="0"/>
          </a:p>
        </p:txBody>
      </p:sp>
      <p:sp>
        <p:nvSpPr>
          <p:cNvPr id="15" name="TextBox 14"/>
          <p:cNvSpPr txBox="1"/>
          <p:nvPr/>
        </p:nvSpPr>
        <p:spPr>
          <a:xfrm>
            <a:off x="720435" y="1558132"/>
            <a:ext cx="3729930" cy="1569276"/>
          </a:xfrm>
          <a:prstGeom prst="rect">
            <a:avLst/>
          </a:prstGeom>
          <a:noFill/>
        </p:spPr>
        <p:txBody>
          <a:bodyPr wrap="square" lIns="0" tIns="0" rIns="0" bIns="0" rtlCol="0">
            <a:spAutoFit/>
          </a:bodyPr>
          <a:lstStyle>
            <a:defPPr>
              <a:defRPr lang="zh-CN"/>
            </a:defPPr>
            <a:lvl1pPr>
              <a:lnSpc>
                <a:spcPct val="130000"/>
              </a:lnSpc>
              <a:defRPr sz="1600">
                <a:solidFill>
                  <a:schemeClr val="tx1">
                    <a:lumMod val="65000"/>
                    <a:lumOff val="35000"/>
                  </a:schemeClr>
                </a:solidFill>
                <a:latin typeface="思源黑体 CN Light" panose="020B0300000000000000" pitchFamily="34" charset="-122"/>
                <a:ea typeface="思源黑体 CN Light" panose="020B0300000000000000" pitchFamily="34" charset="-122"/>
              </a:defRPr>
            </a:lvl1pPr>
          </a:lstStyle>
          <a:p>
            <a:r>
              <a:rPr lang="zh-CN" altLang="en-US" dirty="0"/>
              <a:t>由于输入输出速度不匹配</a:t>
            </a:r>
            <a:r>
              <a:rPr lang="zh-CN" altLang="zh-CN" dirty="0"/>
              <a:t>，使用缓存队列机制解决摄像头画面解决输入输出速度不匹配的问题，同时对监测时机与策略进行调整，在场景中没有检测任务时，降低非工作时间的系统消耗</a:t>
            </a:r>
            <a:endParaRPr lang="zh-CN" altLang="en-US" dirty="0"/>
          </a:p>
        </p:txBody>
      </p:sp>
      <p:sp>
        <p:nvSpPr>
          <p:cNvPr id="19" name="TextBox 18"/>
          <p:cNvSpPr txBox="1"/>
          <p:nvPr/>
        </p:nvSpPr>
        <p:spPr>
          <a:xfrm>
            <a:off x="7861072" y="1788637"/>
            <a:ext cx="3729930" cy="895245"/>
          </a:xfrm>
          <a:prstGeom prst="rect">
            <a:avLst/>
          </a:prstGeom>
          <a:noFill/>
        </p:spPr>
        <p:txBody>
          <a:bodyPr wrap="square" lIns="0" tIns="0" rIns="0" bIns="0" rtlCol="0">
            <a:spAutoFit/>
          </a:bodyPr>
          <a:lstStyle>
            <a:defPPr>
              <a:defRPr lang="zh-CN"/>
            </a:defPPr>
            <a:lvl1pPr>
              <a:lnSpc>
                <a:spcPct val="130000"/>
              </a:lnSpc>
              <a:defRPr sz="1600">
                <a:solidFill>
                  <a:schemeClr val="tx1">
                    <a:lumMod val="65000"/>
                    <a:lumOff val="35000"/>
                  </a:schemeClr>
                </a:solidFill>
                <a:latin typeface="思源黑体 CN Light" panose="020B0300000000000000" pitchFamily="34" charset="-122"/>
                <a:ea typeface="思源黑体 CN Light" panose="020B0300000000000000" pitchFamily="34" charset="-122"/>
              </a:defRPr>
            </a:lvl1pPr>
          </a:lstStyle>
          <a:p>
            <a:pPr>
              <a:lnSpc>
                <a:spcPct val="125000"/>
              </a:lnSpc>
            </a:pPr>
            <a:r>
              <a:rPr lang="zh-CN" altLang="zh-CN" dirty="0"/>
              <a:t>使用建立缓存帧机制缓存之前几秒的画面帧，在出现违规事件后，将其取出组合输出为短视频</a:t>
            </a:r>
            <a:r>
              <a:rPr lang="zh-CN" altLang="en-US" dirty="0"/>
              <a:t>并上传</a:t>
            </a:r>
            <a:endParaRPr lang="en-US" altLang="zh-CN" dirty="0"/>
          </a:p>
        </p:txBody>
      </p:sp>
      <p:sp>
        <p:nvSpPr>
          <p:cNvPr id="20" name="TextBox 19"/>
          <p:cNvSpPr txBox="1"/>
          <p:nvPr/>
        </p:nvSpPr>
        <p:spPr>
          <a:xfrm>
            <a:off x="691225" y="5494987"/>
            <a:ext cx="3729930" cy="1246495"/>
          </a:xfrm>
          <a:prstGeom prst="rect">
            <a:avLst/>
          </a:prstGeom>
          <a:noFill/>
        </p:spPr>
        <p:txBody>
          <a:bodyPr wrap="square" lIns="0" tIns="0" rIns="0" bIns="0" rtlCol="0">
            <a:spAutoFit/>
          </a:bodyPr>
          <a:lstStyle>
            <a:defPPr>
              <a:defRPr lang="zh-CN"/>
            </a:defPPr>
            <a:lvl1pPr>
              <a:lnSpc>
                <a:spcPct val="130000"/>
              </a:lnSpc>
              <a:defRPr sz="1600">
                <a:solidFill>
                  <a:schemeClr val="tx1">
                    <a:lumMod val="65000"/>
                    <a:lumOff val="35000"/>
                  </a:schemeClr>
                </a:solidFill>
                <a:latin typeface="思源黑体 CN Light" panose="020B0300000000000000" pitchFamily="34" charset="-122"/>
                <a:ea typeface="思源黑体 CN Light" panose="020B0300000000000000" pitchFamily="34" charset="-122"/>
              </a:defRPr>
            </a:lvl1pPr>
          </a:lstStyle>
          <a:p>
            <a:r>
              <a:rPr lang="zh-CN" altLang="zh-CN" dirty="0"/>
              <a:t>需要具备以下特点：</a:t>
            </a:r>
            <a:r>
              <a:rPr lang="en-US" altLang="zh-CN" dirty="0"/>
              <a:t>1.</a:t>
            </a:r>
            <a:r>
              <a:rPr lang="zh-CN" altLang="zh-CN" dirty="0"/>
              <a:t>对小目标检测效果较好；</a:t>
            </a:r>
            <a:r>
              <a:rPr lang="en-US" altLang="zh-CN" dirty="0"/>
              <a:t>2.</a:t>
            </a:r>
            <a:r>
              <a:rPr lang="zh-CN" altLang="zh-CN" dirty="0"/>
              <a:t>性能较为稳定，工业生产环境下应用较为成熟；</a:t>
            </a:r>
            <a:r>
              <a:rPr lang="en-US" altLang="zh-CN" dirty="0"/>
              <a:t>3.</a:t>
            </a:r>
            <a:r>
              <a:rPr lang="zh-CN" altLang="zh-CN" dirty="0"/>
              <a:t>复杂</a:t>
            </a:r>
            <a:r>
              <a:rPr lang="zh-CN" altLang="en-US" dirty="0"/>
              <a:t>度</a:t>
            </a:r>
            <a:r>
              <a:rPr lang="zh-CN" altLang="zh-CN" dirty="0"/>
              <a:t>尽可能小，降低系统运行时的消耗。</a:t>
            </a:r>
            <a:endParaRPr lang="zh-CN" altLang="en-US" dirty="0">
              <a:latin typeface="黑体" panose="02010609060101010101" charset="-122"/>
              <a:ea typeface="黑体" panose="02010609060101010101" charset="-122"/>
              <a:sym typeface="+mn-ea"/>
            </a:endParaRPr>
          </a:p>
        </p:txBody>
      </p:sp>
      <p:sp>
        <p:nvSpPr>
          <p:cNvPr id="21" name="TextBox 20"/>
          <p:cNvSpPr txBox="1"/>
          <p:nvPr/>
        </p:nvSpPr>
        <p:spPr>
          <a:xfrm>
            <a:off x="7861072" y="5512767"/>
            <a:ext cx="3729930" cy="1249188"/>
          </a:xfrm>
          <a:prstGeom prst="rect">
            <a:avLst/>
          </a:prstGeom>
          <a:noFill/>
        </p:spPr>
        <p:txBody>
          <a:bodyPr wrap="square" lIns="0" tIns="0" rIns="0" bIns="0" rtlCol="0">
            <a:spAutoFit/>
          </a:bodyPr>
          <a:lstStyle>
            <a:defPPr>
              <a:defRPr lang="zh-CN"/>
            </a:defPPr>
            <a:lvl1pPr>
              <a:lnSpc>
                <a:spcPct val="130000"/>
              </a:lnSpc>
              <a:defRPr sz="1600">
                <a:solidFill>
                  <a:schemeClr val="tx1">
                    <a:lumMod val="65000"/>
                    <a:lumOff val="35000"/>
                  </a:schemeClr>
                </a:solidFill>
                <a:latin typeface="思源黑体 CN Light" panose="020B0300000000000000" pitchFamily="34" charset="-122"/>
                <a:ea typeface="思源黑体 CN Light" panose="020B0300000000000000" pitchFamily="34" charset="-122"/>
              </a:defRPr>
            </a:lvl1pPr>
          </a:lstStyle>
          <a:p>
            <a:r>
              <a:rPr lang="zh-CN" altLang="zh-CN" dirty="0"/>
              <a:t>实际环境中人员进出时很少配合并短暂停留。通过实际模型训练效果与测试效果得到摄像头最佳位置与角度，同时改进现有识别算法提高检测效果</a:t>
            </a:r>
            <a:endParaRPr lang="zh-CN" altLang="en-US" dirty="0"/>
          </a:p>
        </p:txBody>
      </p:sp>
      <p:grpSp>
        <p:nvGrpSpPr>
          <p:cNvPr id="7" name="组合 6"/>
          <p:cNvGrpSpPr/>
          <p:nvPr/>
        </p:nvGrpSpPr>
        <p:grpSpPr>
          <a:xfrm>
            <a:off x="4986103" y="4778121"/>
            <a:ext cx="570970" cy="531394"/>
            <a:chOff x="5145235" y="6976730"/>
            <a:chExt cx="481013" cy="447675"/>
          </a:xfrm>
          <a:solidFill>
            <a:schemeClr val="accent2"/>
          </a:solidFill>
        </p:grpSpPr>
        <p:sp>
          <p:nvSpPr>
            <p:cNvPr id="43" name="Freeform 40"/>
            <p:cNvSpPr/>
            <p:nvPr/>
          </p:nvSpPr>
          <p:spPr bwMode="auto">
            <a:xfrm>
              <a:off x="5145235" y="7184692"/>
              <a:ext cx="274638" cy="239713"/>
            </a:xfrm>
            <a:custGeom>
              <a:avLst/>
              <a:gdLst>
                <a:gd name="T0" fmla="*/ 54 w 73"/>
                <a:gd name="T1" fmla="*/ 18 h 64"/>
                <a:gd name="T2" fmla="*/ 44 w 73"/>
                <a:gd name="T3" fmla="*/ 3 h 64"/>
                <a:gd name="T4" fmla="*/ 43 w 73"/>
                <a:gd name="T5" fmla="*/ 0 h 64"/>
                <a:gd name="T6" fmla="*/ 0 w 73"/>
                <a:gd name="T7" fmla="*/ 43 h 64"/>
                <a:gd name="T8" fmla="*/ 0 w 73"/>
                <a:gd name="T9" fmla="*/ 64 h 64"/>
                <a:gd name="T10" fmla="*/ 40 w 73"/>
                <a:gd name="T11" fmla="*/ 64 h 64"/>
                <a:gd name="T12" fmla="*/ 40 w 73"/>
                <a:gd name="T13" fmla="*/ 52 h 64"/>
                <a:gd name="T14" fmla="*/ 52 w 73"/>
                <a:gd name="T15" fmla="*/ 52 h 64"/>
                <a:gd name="T16" fmla="*/ 52 w 73"/>
                <a:gd name="T17" fmla="*/ 40 h 64"/>
                <a:gd name="T18" fmla="*/ 64 w 73"/>
                <a:gd name="T19" fmla="*/ 40 h 64"/>
                <a:gd name="T20" fmla="*/ 64 w 73"/>
                <a:gd name="T21" fmla="*/ 40 h 64"/>
                <a:gd name="T22" fmla="*/ 73 w 73"/>
                <a:gd name="T23" fmla="*/ 30 h 64"/>
                <a:gd name="T24" fmla="*/ 70 w 73"/>
                <a:gd name="T25" fmla="*/ 29 h 64"/>
                <a:gd name="T26" fmla="*/ 54 w 73"/>
                <a:gd name="T27"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64">
                  <a:moveTo>
                    <a:pt x="54" y="18"/>
                  </a:moveTo>
                  <a:cubicBezTo>
                    <a:pt x="50" y="14"/>
                    <a:pt x="46" y="9"/>
                    <a:pt x="44" y="3"/>
                  </a:cubicBezTo>
                  <a:cubicBezTo>
                    <a:pt x="43" y="2"/>
                    <a:pt x="43" y="1"/>
                    <a:pt x="43" y="0"/>
                  </a:cubicBezTo>
                  <a:cubicBezTo>
                    <a:pt x="0" y="43"/>
                    <a:pt x="0" y="43"/>
                    <a:pt x="0" y="43"/>
                  </a:cubicBezTo>
                  <a:cubicBezTo>
                    <a:pt x="0" y="64"/>
                    <a:pt x="0" y="64"/>
                    <a:pt x="0" y="64"/>
                  </a:cubicBezTo>
                  <a:cubicBezTo>
                    <a:pt x="40" y="64"/>
                    <a:pt x="40" y="64"/>
                    <a:pt x="40" y="64"/>
                  </a:cubicBezTo>
                  <a:cubicBezTo>
                    <a:pt x="40" y="52"/>
                    <a:pt x="40" y="52"/>
                    <a:pt x="40" y="52"/>
                  </a:cubicBezTo>
                  <a:cubicBezTo>
                    <a:pt x="52" y="52"/>
                    <a:pt x="52" y="52"/>
                    <a:pt x="52" y="52"/>
                  </a:cubicBezTo>
                  <a:cubicBezTo>
                    <a:pt x="52" y="40"/>
                    <a:pt x="52" y="40"/>
                    <a:pt x="52" y="40"/>
                  </a:cubicBezTo>
                  <a:cubicBezTo>
                    <a:pt x="64" y="40"/>
                    <a:pt x="64" y="40"/>
                    <a:pt x="64" y="40"/>
                  </a:cubicBezTo>
                  <a:cubicBezTo>
                    <a:pt x="64" y="40"/>
                    <a:pt x="64" y="40"/>
                    <a:pt x="64" y="40"/>
                  </a:cubicBezTo>
                  <a:cubicBezTo>
                    <a:pt x="73" y="30"/>
                    <a:pt x="73" y="30"/>
                    <a:pt x="73" y="30"/>
                  </a:cubicBezTo>
                  <a:cubicBezTo>
                    <a:pt x="72" y="30"/>
                    <a:pt x="71" y="29"/>
                    <a:pt x="70" y="29"/>
                  </a:cubicBezTo>
                  <a:cubicBezTo>
                    <a:pt x="64" y="26"/>
                    <a:pt x="59" y="23"/>
                    <a:pt x="5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1"/>
            <p:cNvSpPr>
              <a:spLocks noEditPoints="1"/>
            </p:cNvSpPr>
            <p:nvPr/>
          </p:nvSpPr>
          <p:spPr bwMode="auto">
            <a:xfrm>
              <a:off x="5332560" y="6976730"/>
              <a:ext cx="293688" cy="293688"/>
            </a:xfrm>
            <a:custGeom>
              <a:avLst/>
              <a:gdLst>
                <a:gd name="T0" fmla="*/ 39 w 78"/>
                <a:gd name="T1" fmla="*/ 0 h 78"/>
                <a:gd name="T2" fmla="*/ 0 w 78"/>
                <a:gd name="T3" fmla="*/ 39 h 78"/>
                <a:gd name="T4" fmla="*/ 39 w 78"/>
                <a:gd name="T5" fmla="*/ 78 h 78"/>
                <a:gd name="T6" fmla="*/ 78 w 78"/>
                <a:gd name="T7" fmla="*/ 39 h 78"/>
                <a:gd name="T8" fmla="*/ 39 w 78"/>
                <a:gd name="T9" fmla="*/ 0 h 78"/>
                <a:gd name="T10" fmla="*/ 60 w 78"/>
                <a:gd name="T11" fmla="*/ 32 h 78"/>
                <a:gd name="T12" fmla="*/ 46 w 78"/>
                <a:gd name="T13" fmla="*/ 32 h 78"/>
                <a:gd name="T14" fmla="*/ 46 w 78"/>
                <a:gd name="T15" fmla="*/ 18 h 78"/>
                <a:gd name="T16" fmla="*/ 60 w 78"/>
                <a:gd name="T17" fmla="*/ 18 h 78"/>
                <a:gd name="T18" fmla="*/ 60 w 78"/>
                <a:gd name="T19"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0"/>
                  </a:moveTo>
                  <a:cubicBezTo>
                    <a:pt x="17" y="0"/>
                    <a:pt x="0" y="17"/>
                    <a:pt x="0" y="39"/>
                  </a:cubicBezTo>
                  <a:cubicBezTo>
                    <a:pt x="0" y="60"/>
                    <a:pt x="17" y="78"/>
                    <a:pt x="39" y="78"/>
                  </a:cubicBezTo>
                  <a:cubicBezTo>
                    <a:pt x="60" y="78"/>
                    <a:pt x="78" y="60"/>
                    <a:pt x="78" y="39"/>
                  </a:cubicBezTo>
                  <a:cubicBezTo>
                    <a:pt x="78" y="17"/>
                    <a:pt x="60" y="0"/>
                    <a:pt x="39" y="0"/>
                  </a:cubicBezTo>
                  <a:close/>
                  <a:moveTo>
                    <a:pt x="60" y="32"/>
                  </a:moveTo>
                  <a:cubicBezTo>
                    <a:pt x="56" y="36"/>
                    <a:pt x="50" y="36"/>
                    <a:pt x="46" y="32"/>
                  </a:cubicBezTo>
                  <a:cubicBezTo>
                    <a:pt x="42" y="28"/>
                    <a:pt x="42" y="22"/>
                    <a:pt x="46" y="18"/>
                  </a:cubicBezTo>
                  <a:cubicBezTo>
                    <a:pt x="50" y="14"/>
                    <a:pt x="56" y="14"/>
                    <a:pt x="60" y="18"/>
                  </a:cubicBezTo>
                  <a:cubicBezTo>
                    <a:pt x="63" y="22"/>
                    <a:pt x="63" y="28"/>
                    <a:pt x="6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5" name="Freeform 144"/>
          <p:cNvSpPr>
            <a:spLocks noEditPoints="1"/>
          </p:cNvSpPr>
          <p:nvPr/>
        </p:nvSpPr>
        <p:spPr bwMode="auto">
          <a:xfrm>
            <a:off x="4986103" y="3167593"/>
            <a:ext cx="570970" cy="401374"/>
          </a:xfrm>
          <a:custGeom>
            <a:avLst/>
            <a:gdLst>
              <a:gd name="T0" fmla="*/ 117 w 128"/>
              <a:gd name="T1" fmla="*/ 9 h 90"/>
              <a:gd name="T2" fmla="*/ 117 w 128"/>
              <a:gd name="T3" fmla="*/ 2 h 90"/>
              <a:gd name="T4" fmla="*/ 108 w 128"/>
              <a:gd name="T5" fmla="*/ 1 h 90"/>
              <a:gd name="T6" fmla="*/ 99 w 128"/>
              <a:gd name="T7" fmla="*/ 0 h 90"/>
              <a:gd name="T8" fmla="*/ 78 w 128"/>
              <a:gd name="T9" fmla="*/ 3 h 90"/>
              <a:gd name="T10" fmla="*/ 64 w 128"/>
              <a:gd name="T11" fmla="*/ 8 h 90"/>
              <a:gd name="T12" fmla="*/ 50 w 128"/>
              <a:gd name="T13" fmla="*/ 3 h 90"/>
              <a:gd name="T14" fmla="*/ 29 w 128"/>
              <a:gd name="T15" fmla="*/ 0 h 90"/>
              <a:gd name="T16" fmla="*/ 20 w 128"/>
              <a:gd name="T17" fmla="*/ 1 h 90"/>
              <a:gd name="T18" fmla="*/ 11 w 128"/>
              <a:gd name="T19" fmla="*/ 2 h 90"/>
              <a:gd name="T20" fmla="*/ 11 w 128"/>
              <a:gd name="T21" fmla="*/ 9 h 90"/>
              <a:gd name="T22" fmla="*/ 0 w 128"/>
              <a:gd name="T23" fmla="*/ 9 h 90"/>
              <a:gd name="T24" fmla="*/ 0 w 128"/>
              <a:gd name="T25" fmla="*/ 84 h 90"/>
              <a:gd name="T26" fmla="*/ 52 w 128"/>
              <a:gd name="T27" fmla="*/ 84 h 90"/>
              <a:gd name="T28" fmla="*/ 64 w 128"/>
              <a:gd name="T29" fmla="*/ 90 h 90"/>
              <a:gd name="T30" fmla="*/ 76 w 128"/>
              <a:gd name="T31" fmla="*/ 84 h 90"/>
              <a:gd name="T32" fmla="*/ 128 w 128"/>
              <a:gd name="T33" fmla="*/ 84 h 90"/>
              <a:gd name="T34" fmla="*/ 128 w 128"/>
              <a:gd name="T35" fmla="*/ 9 h 90"/>
              <a:gd name="T36" fmla="*/ 117 w 128"/>
              <a:gd name="T37" fmla="*/ 9 h 90"/>
              <a:gd name="T38" fmla="*/ 11 w 128"/>
              <a:gd name="T39" fmla="*/ 78 h 90"/>
              <a:gd name="T40" fmla="*/ 6 w 128"/>
              <a:gd name="T41" fmla="*/ 78 h 90"/>
              <a:gd name="T42" fmla="*/ 6 w 128"/>
              <a:gd name="T43" fmla="*/ 15 h 90"/>
              <a:gd name="T44" fmla="*/ 11 w 128"/>
              <a:gd name="T45" fmla="*/ 15 h 90"/>
              <a:gd name="T46" fmla="*/ 11 w 128"/>
              <a:gd name="T47" fmla="*/ 78 h 90"/>
              <a:gd name="T48" fmla="*/ 59 w 128"/>
              <a:gd name="T49" fmla="*/ 76 h 90"/>
              <a:gd name="T50" fmla="*/ 29 w 128"/>
              <a:gd name="T51" fmla="*/ 69 h 90"/>
              <a:gd name="T52" fmla="*/ 21 w 128"/>
              <a:gd name="T53" fmla="*/ 70 h 90"/>
              <a:gd name="T54" fmla="*/ 21 w 128"/>
              <a:gd name="T55" fmla="*/ 10 h 90"/>
              <a:gd name="T56" fmla="*/ 29 w 128"/>
              <a:gd name="T57" fmla="*/ 10 h 90"/>
              <a:gd name="T58" fmla="*/ 59 w 128"/>
              <a:gd name="T59" fmla="*/ 17 h 90"/>
              <a:gd name="T60" fmla="*/ 59 w 128"/>
              <a:gd name="T61" fmla="*/ 76 h 90"/>
              <a:gd name="T62" fmla="*/ 107 w 128"/>
              <a:gd name="T63" fmla="*/ 70 h 90"/>
              <a:gd name="T64" fmla="*/ 99 w 128"/>
              <a:gd name="T65" fmla="*/ 69 h 90"/>
              <a:gd name="T66" fmla="*/ 69 w 128"/>
              <a:gd name="T67" fmla="*/ 76 h 90"/>
              <a:gd name="T68" fmla="*/ 69 w 128"/>
              <a:gd name="T69" fmla="*/ 17 h 90"/>
              <a:gd name="T70" fmla="*/ 99 w 128"/>
              <a:gd name="T71" fmla="*/ 10 h 90"/>
              <a:gd name="T72" fmla="*/ 107 w 128"/>
              <a:gd name="T73" fmla="*/ 10 h 90"/>
              <a:gd name="T74" fmla="*/ 107 w 128"/>
              <a:gd name="T75" fmla="*/ 70 h 90"/>
              <a:gd name="T76" fmla="*/ 122 w 128"/>
              <a:gd name="T77" fmla="*/ 78 h 90"/>
              <a:gd name="T78" fmla="*/ 117 w 128"/>
              <a:gd name="T79" fmla="*/ 78 h 90"/>
              <a:gd name="T80" fmla="*/ 117 w 128"/>
              <a:gd name="T81" fmla="*/ 15 h 90"/>
              <a:gd name="T82" fmla="*/ 122 w 128"/>
              <a:gd name="T83" fmla="*/ 15 h 90"/>
              <a:gd name="T84" fmla="*/ 122 w 128"/>
              <a:gd name="T85" fmla="*/ 7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90">
                <a:moveTo>
                  <a:pt x="117" y="9"/>
                </a:moveTo>
                <a:cubicBezTo>
                  <a:pt x="117" y="2"/>
                  <a:pt x="117" y="2"/>
                  <a:pt x="117" y="2"/>
                </a:cubicBezTo>
                <a:cubicBezTo>
                  <a:pt x="108" y="1"/>
                  <a:pt x="108" y="1"/>
                  <a:pt x="108" y="1"/>
                </a:cubicBezTo>
                <a:cubicBezTo>
                  <a:pt x="105" y="0"/>
                  <a:pt x="102" y="0"/>
                  <a:pt x="99" y="0"/>
                </a:cubicBezTo>
                <a:cubicBezTo>
                  <a:pt x="92" y="0"/>
                  <a:pt x="85" y="1"/>
                  <a:pt x="78" y="3"/>
                </a:cubicBezTo>
                <a:cubicBezTo>
                  <a:pt x="73" y="4"/>
                  <a:pt x="69" y="6"/>
                  <a:pt x="64" y="8"/>
                </a:cubicBezTo>
                <a:cubicBezTo>
                  <a:pt x="59" y="6"/>
                  <a:pt x="55" y="4"/>
                  <a:pt x="50" y="3"/>
                </a:cubicBezTo>
                <a:cubicBezTo>
                  <a:pt x="43" y="1"/>
                  <a:pt x="36" y="0"/>
                  <a:pt x="29" y="0"/>
                </a:cubicBezTo>
                <a:cubicBezTo>
                  <a:pt x="26" y="0"/>
                  <a:pt x="23" y="0"/>
                  <a:pt x="20" y="1"/>
                </a:cubicBezTo>
                <a:cubicBezTo>
                  <a:pt x="11" y="2"/>
                  <a:pt x="11" y="2"/>
                  <a:pt x="11" y="2"/>
                </a:cubicBezTo>
                <a:cubicBezTo>
                  <a:pt x="11" y="9"/>
                  <a:pt x="11" y="9"/>
                  <a:pt x="11" y="9"/>
                </a:cubicBezTo>
                <a:cubicBezTo>
                  <a:pt x="0" y="9"/>
                  <a:pt x="0" y="9"/>
                  <a:pt x="0" y="9"/>
                </a:cubicBezTo>
                <a:cubicBezTo>
                  <a:pt x="0" y="84"/>
                  <a:pt x="0" y="84"/>
                  <a:pt x="0" y="84"/>
                </a:cubicBezTo>
                <a:cubicBezTo>
                  <a:pt x="52" y="84"/>
                  <a:pt x="52" y="84"/>
                  <a:pt x="52" y="84"/>
                </a:cubicBezTo>
                <a:cubicBezTo>
                  <a:pt x="54" y="85"/>
                  <a:pt x="64" y="90"/>
                  <a:pt x="64" y="90"/>
                </a:cubicBezTo>
                <a:cubicBezTo>
                  <a:pt x="64" y="90"/>
                  <a:pt x="73" y="85"/>
                  <a:pt x="76" y="84"/>
                </a:cubicBezTo>
                <a:cubicBezTo>
                  <a:pt x="128" y="84"/>
                  <a:pt x="128" y="84"/>
                  <a:pt x="128" y="84"/>
                </a:cubicBezTo>
                <a:cubicBezTo>
                  <a:pt x="128" y="9"/>
                  <a:pt x="128" y="9"/>
                  <a:pt x="128" y="9"/>
                </a:cubicBezTo>
                <a:lnTo>
                  <a:pt x="117" y="9"/>
                </a:lnTo>
                <a:close/>
                <a:moveTo>
                  <a:pt x="11" y="78"/>
                </a:moveTo>
                <a:cubicBezTo>
                  <a:pt x="6" y="78"/>
                  <a:pt x="6" y="78"/>
                  <a:pt x="6" y="78"/>
                </a:cubicBezTo>
                <a:cubicBezTo>
                  <a:pt x="6" y="15"/>
                  <a:pt x="6" y="15"/>
                  <a:pt x="6" y="15"/>
                </a:cubicBezTo>
                <a:cubicBezTo>
                  <a:pt x="11" y="15"/>
                  <a:pt x="11" y="15"/>
                  <a:pt x="11" y="15"/>
                </a:cubicBezTo>
                <a:lnTo>
                  <a:pt x="11" y="78"/>
                </a:lnTo>
                <a:close/>
                <a:moveTo>
                  <a:pt x="59" y="76"/>
                </a:moveTo>
                <a:cubicBezTo>
                  <a:pt x="50" y="72"/>
                  <a:pt x="40" y="69"/>
                  <a:pt x="29" y="69"/>
                </a:cubicBezTo>
                <a:cubicBezTo>
                  <a:pt x="26" y="69"/>
                  <a:pt x="24" y="69"/>
                  <a:pt x="21" y="70"/>
                </a:cubicBezTo>
                <a:cubicBezTo>
                  <a:pt x="21" y="10"/>
                  <a:pt x="21" y="10"/>
                  <a:pt x="21" y="10"/>
                </a:cubicBezTo>
                <a:cubicBezTo>
                  <a:pt x="24" y="10"/>
                  <a:pt x="26" y="10"/>
                  <a:pt x="29" y="10"/>
                </a:cubicBezTo>
                <a:cubicBezTo>
                  <a:pt x="40" y="10"/>
                  <a:pt x="50" y="12"/>
                  <a:pt x="59" y="17"/>
                </a:cubicBezTo>
                <a:lnTo>
                  <a:pt x="59" y="76"/>
                </a:lnTo>
                <a:close/>
                <a:moveTo>
                  <a:pt x="107" y="70"/>
                </a:moveTo>
                <a:cubicBezTo>
                  <a:pt x="104" y="69"/>
                  <a:pt x="102" y="69"/>
                  <a:pt x="99" y="69"/>
                </a:cubicBezTo>
                <a:cubicBezTo>
                  <a:pt x="88" y="69"/>
                  <a:pt x="78" y="72"/>
                  <a:pt x="69" y="76"/>
                </a:cubicBezTo>
                <a:cubicBezTo>
                  <a:pt x="69" y="17"/>
                  <a:pt x="69" y="17"/>
                  <a:pt x="69" y="17"/>
                </a:cubicBezTo>
                <a:cubicBezTo>
                  <a:pt x="78" y="12"/>
                  <a:pt x="88" y="10"/>
                  <a:pt x="99" y="10"/>
                </a:cubicBezTo>
                <a:cubicBezTo>
                  <a:pt x="102" y="10"/>
                  <a:pt x="104" y="10"/>
                  <a:pt x="107" y="10"/>
                </a:cubicBezTo>
                <a:lnTo>
                  <a:pt x="107" y="70"/>
                </a:lnTo>
                <a:close/>
                <a:moveTo>
                  <a:pt x="122" y="78"/>
                </a:moveTo>
                <a:cubicBezTo>
                  <a:pt x="117" y="78"/>
                  <a:pt x="117" y="78"/>
                  <a:pt x="117" y="78"/>
                </a:cubicBezTo>
                <a:cubicBezTo>
                  <a:pt x="117" y="15"/>
                  <a:pt x="117" y="15"/>
                  <a:pt x="117" y="15"/>
                </a:cubicBezTo>
                <a:cubicBezTo>
                  <a:pt x="122" y="15"/>
                  <a:pt x="122" y="15"/>
                  <a:pt x="122" y="15"/>
                </a:cubicBezTo>
                <a:lnTo>
                  <a:pt x="122" y="78"/>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7" name="Freeform 140"/>
          <p:cNvSpPr/>
          <p:nvPr/>
        </p:nvSpPr>
        <p:spPr bwMode="auto">
          <a:xfrm>
            <a:off x="6657215" y="3156428"/>
            <a:ext cx="569086" cy="391952"/>
          </a:xfrm>
          <a:custGeom>
            <a:avLst/>
            <a:gdLst>
              <a:gd name="T0" fmla="*/ 108 w 128"/>
              <a:gd name="T1" fmla="*/ 26 h 88"/>
              <a:gd name="T2" fmla="*/ 75 w 128"/>
              <a:gd name="T3" fmla="*/ 0 h 88"/>
              <a:gd name="T4" fmla="*/ 46 w 128"/>
              <a:gd name="T5" fmla="*/ 15 h 88"/>
              <a:gd name="T6" fmla="*/ 34 w 128"/>
              <a:gd name="T7" fmla="*/ 11 h 88"/>
              <a:gd name="T8" fmla="*/ 15 w 128"/>
              <a:gd name="T9" fmla="*/ 30 h 88"/>
              <a:gd name="T10" fmla="*/ 16 w 128"/>
              <a:gd name="T11" fmla="*/ 35 h 88"/>
              <a:gd name="T12" fmla="*/ 0 w 128"/>
              <a:gd name="T13" fmla="*/ 61 h 88"/>
              <a:gd name="T14" fmla="*/ 27 w 128"/>
              <a:gd name="T15" fmla="*/ 88 h 88"/>
              <a:gd name="T16" fmla="*/ 54 w 128"/>
              <a:gd name="T17" fmla="*/ 88 h 88"/>
              <a:gd name="T18" fmla="*/ 54 w 128"/>
              <a:gd name="T19" fmla="*/ 64 h 88"/>
              <a:gd name="T20" fmla="*/ 39 w 128"/>
              <a:gd name="T21" fmla="*/ 64 h 88"/>
              <a:gd name="T22" fmla="*/ 64 w 128"/>
              <a:gd name="T23" fmla="*/ 34 h 88"/>
              <a:gd name="T24" fmla="*/ 89 w 128"/>
              <a:gd name="T25" fmla="*/ 64 h 88"/>
              <a:gd name="T26" fmla="*/ 74 w 128"/>
              <a:gd name="T27" fmla="*/ 64 h 88"/>
              <a:gd name="T28" fmla="*/ 74 w 128"/>
              <a:gd name="T29" fmla="*/ 88 h 88"/>
              <a:gd name="T30" fmla="*/ 96 w 128"/>
              <a:gd name="T31" fmla="*/ 88 h 88"/>
              <a:gd name="T32" fmla="*/ 128 w 128"/>
              <a:gd name="T33" fmla="*/ 56 h 88"/>
              <a:gd name="T34" fmla="*/ 108 w 128"/>
              <a:gd name="T35" fmla="*/ 2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54" y="88"/>
                  <a:pt x="54" y="88"/>
                  <a:pt x="54" y="88"/>
                </a:cubicBezTo>
                <a:cubicBezTo>
                  <a:pt x="54" y="64"/>
                  <a:pt x="54" y="64"/>
                  <a:pt x="54" y="64"/>
                </a:cubicBezTo>
                <a:cubicBezTo>
                  <a:pt x="39" y="64"/>
                  <a:pt x="39" y="64"/>
                  <a:pt x="39" y="64"/>
                </a:cubicBezTo>
                <a:cubicBezTo>
                  <a:pt x="64" y="34"/>
                  <a:pt x="64" y="34"/>
                  <a:pt x="64" y="34"/>
                </a:cubicBezTo>
                <a:cubicBezTo>
                  <a:pt x="89" y="64"/>
                  <a:pt x="89" y="64"/>
                  <a:pt x="89" y="64"/>
                </a:cubicBezTo>
                <a:cubicBezTo>
                  <a:pt x="74" y="64"/>
                  <a:pt x="74" y="64"/>
                  <a:pt x="74" y="64"/>
                </a:cubicBezTo>
                <a:cubicBezTo>
                  <a:pt x="74" y="88"/>
                  <a:pt x="74" y="88"/>
                  <a:pt x="74" y="88"/>
                </a:cubicBezTo>
                <a:cubicBezTo>
                  <a:pt x="96" y="88"/>
                  <a:pt x="96" y="88"/>
                  <a:pt x="96" y="88"/>
                </a:cubicBezTo>
                <a:cubicBezTo>
                  <a:pt x="114" y="88"/>
                  <a:pt x="128" y="74"/>
                  <a:pt x="128" y="56"/>
                </a:cubicBezTo>
                <a:cubicBezTo>
                  <a:pt x="128" y="42"/>
                  <a:pt x="120" y="31"/>
                  <a:pt x="108" y="26"/>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nvGrpSpPr>
          <p:cNvPr id="48" name="组合 47"/>
          <p:cNvGrpSpPr/>
          <p:nvPr/>
        </p:nvGrpSpPr>
        <p:grpSpPr>
          <a:xfrm>
            <a:off x="6656273" y="4825230"/>
            <a:ext cx="570970" cy="437176"/>
            <a:chOff x="4411663" y="5168901"/>
            <a:chExt cx="481013" cy="368300"/>
          </a:xfrm>
          <a:solidFill>
            <a:schemeClr val="accent2"/>
          </a:solidFill>
        </p:grpSpPr>
        <p:sp>
          <p:nvSpPr>
            <p:cNvPr id="49" name="Freeform 61"/>
            <p:cNvSpPr/>
            <p:nvPr/>
          </p:nvSpPr>
          <p:spPr bwMode="auto">
            <a:xfrm>
              <a:off x="4719638" y="5314951"/>
              <a:ext cx="104775" cy="106363"/>
            </a:xfrm>
            <a:custGeom>
              <a:avLst/>
              <a:gdLst>
                <a:gd name="T0" fmla="*/ 17 w 66"/>
                <a:gd name="T1" fmla="*/ 0 h 67"/>
                <a:gd name="T2" fmla="*/ 0 w 66"/>
                <a:gd name="T3" fmla="*/ 17 h 67"/>
                <a:gd name="T4" fmla="*/ 17 w 66"/>
                <a:gd name="T5" fmla="*/ 33 h 67"/>
                <a:gd name="T6" fmla="*/ 0 w 66"/>
                <a:gd name="T7" fmla="*/ 50 h 67"/>
                <a:gd name="T8" fmla="*/ 17 w 66"/>
                <a:gd name="T9" fmla="*/ 67 h 67"/>
                <a:gd name="T10" fmla="*/ 33 w 66"/>
                <a:gd name="T11" fmla="*/ 50 h 67"/>
                <a:gd name="T12" fmla="*/ 50 w 66"/>
                <a:gd name="T13" fmla="*/ 67 h 67"/>
                <a:gd name="T14" fmla="*/ 66 w 66"/>
                <a:gd name="T15" fmla="*/ 50 h 67"/>
                <a:gd name="T16" fmla="*/ 50 w 66"/>
                <a:gd name="T17" fmla="*/ 33 h 67"/>
                <a:gd name="T18" fmla="*/ 66 w 66"/>
                <a:gd name="T19" fmla="*/ 17 h 67"/>
                <a:gd name="T20" fmla="*/ 50 w 66"/>
                <a:gd name="T21" fmla="*/ 0 h 67"/>
                <a:gd name="T22" fmla="*/ 33 w 66"/>
                <a:gd name="T23" fmla="*/ 17 h 67"/>
                <a:gd name="T24" fmla="*/ 17 w 66"/>
                <a:gd name="T2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17" y="0"/>
                  </a:moveTo>
                  <a:lnTo>
                    <a:pt x="0" y="17"/>
                  </a:lnTo>
                  <a:lnTo>
                    <a:pt x="17" y="33"/>
                  </a:lnTo>
                  <a:lnTo>
                    <a:pt x="0" y="50"/>
                  </a:lnTo>
                  <a:lnTo>
                    <a:pt x="17" y="67"/>
                  </a:lnTo>
                  <a:lnTo>
                    <a:pt x="33" y="50"/>
                  </a:lnTo>
                  <a:lnTo>
                    <a:pt x="50" y="67"/>
                  </a:lnTo>
                  <a:lnTo>
                    <a:pt x="66" y="50"/>
                  </a:lnTo>
                  <a:lnTo>
                    <a:pt x="50" y="33"/>
                  </a:lnTo>
                  <a:lnTo>
                    <a:pt x="66" y="17"/>
                  </a:lnTo>
                  <a:lnTo>
                    <a:pt x="50" y="0"/>
                  </a:lnTo>
                  <a:lnTo>
                    <a:pt x="33" y="17"/>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62"/>
            <p:cNvSpPr>
              <a:spLocks noEditPoints="1"/>
            </p:cNvSpPr>
            <p:nvPr/>
          </p:nvSpPr>
          <p:spPr bwMode="auto">
            <a:xfrm>
              <a:off x="4411663" y="5168901"/>
              <a:ext cx="481013" cy="368300"/>
            </a:xfrm>
            <a:custGeom>
              <a:avLst/>
              <a:gdLst>
                <a:gd name="T0" fmla="*/ 96 w 128"/>
                <a:gd name="T1" fmla="*/ 10 h 98"/>
                <a:gd name="T2" fmla="*/ 64 w 128"/>
                <a:gd name="T3" fmla="*/ 0 h 98"/>
                <a:gd name="T4" fmla="*/ 64 w 128"/>
                <a:gd name="T5" fmla="*/ 0 h 98"/>
                <a:gd name="T6" fmla="*/ 64 w 128"/>
                <a:gd name="T7" fmla="*/ 0 h 98"/>
                <a:gd name="T8" fmla="*/ 32 w 128"/>
                <a:gd name="T9" fmla="*/ 10 h 98"/>
                <a:gd name="T10" fmla="*/ 0 w 128"/>
                <a:gd name="T11" fmla="*/ 0 h 98"/>
                <a:gd name="T12" fmla="*/ 0 w 128"/>
                <a:gd name="T13" fmla="*/ 85 h 98"/>
                <a:gd name="T14" fmla="*/ 0 w 128"/>
                <a:gd name="T15" fmla="*/ 85 h 98"/>
                <a:gd name="T16" fmla="*/ 0 w 128"/>
                <a:gd name="T17" fmla="*/ 88 h 98"/>
                <a:gd name="T18" fmla="*/ 32 w 128"/>
                <a:gd name="T19" fmla="*/ 98 h 98"/>
                <a:gd name="T20" fmla="*/ 64 w 128"/>
                <a:gd name="T21" fmla="*/ 88 h 98"/>
                <a:gd name="T22" fmla="*/ 96 w 128"/>
                <a:gd name="T23" fmla="*/ 98 h 98"/>
                <a:gd name="T24" fmla="*/ 128 w 128"/>
                <a:gd name="T25" fmla="*/ 88 h 98"/>
                <a:gd name="T26" fmla="*/ 128 w 128"/>
                <a:gd name="T27" fmla="*/ 0 h 98"/>
                <a:gd name="T28" fmla="*/ 96 w 128"/>
                <a:gd name="T29" fmla="*/ 10 h 98"/>
                <a:gd name="T30" fmla="*/ 118 w 128"/>
                <a:gd name="T31" fmla="*/ 81 h 98"/>
                <a:gd name="T32" fmla="*/ 99 w 128"/>
                <a:gd name="T33" fmla="*/ 87 h 98"/>
                <a:gd name="T34" fmla="*/ 99 w 128"/>
                <a:gd name="T35" fmla="*/ 70 h 98"/>
                <a:gd name="T36" fmla="*/ 96 w 128"/>
                <a:gd name="T37" fmla="*/ 68 h 98"/>
                <a:gd name="T38" fmla="*/ 93 w 128"/>
                <a:gd name="T39" fmla="*/ 71 h 98"/>
                <a:gd name="T40" fmla="*/ 93 w 128"/>
                <a:gd name="T41" fmla="*/ 87 h 98"/>
                <a:gd name="T42" fmla="*/ 67 w 128"/>
                <a:gd name="T43" fmla="*/ 79 h 98"/>
                <a:gd name="T44" fmla="*/ 67 w 128"/>
                <a:gd name="T45" fmla="*/ 79 h 98"/>
                <a:gd name="T46" fmla="*/ 67 w 128"/>
                <a:gd name="T47" fmla="*/ 64 h 98"/>
                <a:gd name="T48" fmla="*/ 61 w 128"/>
                <a:gd name="T49" fmla="*/ 64 h 98"/>
                <a:gd name="T50" fmla="*/ 61 w 128"/>
                <a:gd name="T51" fmla="*/ 79 h 98"/>
                <a:gd name="T52" fmla="*/ 61 w 128"/>
                <a:gd name="T53" fmla="*/ 79 h 98"/>
                <a:gd name="T54" fmla="*/ 35 w 128"/>
                <a:gd name="T55" fmla="*/ 87 h 98"/>
                <a:gd name="T56" fmla="*/ 35 w 128"/>
                <a:gd name="T57" fmla="*/ 67 h 98"/>
                <a:gd name="T58" fmla="*/ 29 w 128"/>
                <a:gd name="T59" fmla="*/ 68 h 98"/>
                <a:gd name="T60" fmla="*/ 29 w 128"/>
                <a:gd name="T61" fmla="*/ 87 h 98"/>
                <a:gd name="T62" fmla="*/ 10 w 128"/>
                <a:gd name="T63" fmla="*/ 81 h 98"/>
                <a:gd name="T64" fmla="*/ 10 w 128"/>
                <a:gd name="T65" fmla="*/ 66 h 98"/>
                <a:gd name="T66" fmla="*/ 29 w 128"/>
                <a:gd name="T67" fmla="*/ 60 h 98"/>
                <a:gd name="T68" fmla="*/ 29 w 128"/>
                <a:gd name="T69" fmla="*/ 50 h 98"/>
                <a:gd name="T70" fmla="*/ 10 w 128"/>
                <a:gd name="T71" fmla="*/ 56 h 98"/>
                <a:gd name="T72" fmla="*/ 10 w 128"/>
                <a:gd name="T73" fmla="*/ 13 h 98"/>
                <a:gd name="T74" fmla="*/ 29 w 128"/>
                <a:gd name="T75" fmla="*/ 19 h 98"/>
                <a:gd name="T76" fmla="*/ 29 w 128"/>
                <a:gd name="T77" fmla="*/ 43 h 98"/>
                <a:gd name="T78" fmla="*/ 35 w 128"/>
                <a:gd name="T79" fmla="*/ 42 h 98"/>
                <a:gd name="T80" fmla="*/ 35 w 128"/>
                <a:gd name="T81" fmla="*/ 19 h 98"/>
                <a:gd name="T82" fmla="*/ 35 w 128"/>
                <a:gd name="T83" fmla="*/ 19 h 98"/>
                <a:gd name="T84" fmla="*/ 61 w 128"/>
                <a:gd name="T85" fmla="*/ 11 h 98"/>
                <a:gd name="T86" fmla="*/ 61 w 128"/>
                <a:gd name="T87" fmla="*/ 11 h 98"/>
                <a:gd name="T88" fmla="*/ 61 w 128"/>
                <a:gd name="T89" fmla="*/ 39 h 98"/>
                <a:gd name="T90" fmla="*/ 67 w 128"/>
                <a:gd name="T91" fmla="*/ 39 h 98"/>
                <a:gd name="T92" fmla="*/ 67 w 128"/>
                <a:gd name="T93" fmla="*/ 11 h 98"/>
                <a:gd name="T94" fmla="*/ 67 w 128"/>
                <a:gd name="T95" fmla="*/ 11 h 98"/>
                <a:gd name="T96" fmla="*/ 93 w 128"/>
                <a:gd name="T97" fmla="*/ 19 h 98"/>
                <a:gd name="T98" fmla="*/ 93 w 128"/>
                <a:gd name="T99" fmla="*/ 19 h 98"/>
                <a:gd name="T100" fmla="*/ 93 w 128"/>
                <a:gd name="T101" fmla="*/ 35 h 98"/>
                <a:gd name="T102" fmla="*/ 96 w 128"/>
                <a:gd name="T103" fmla="*/ 38 h 98"/>
                <a:gd name="T104" fmla="*/ 99 w 128"/>
                <a:gd name="T105" fmla="*/ 36 h 98"/>
                <a:gd name="T106" fmla="*/ 99 w 128"/>
                <a:gd name="T107" fmla="*/ 19 h 98"/>
                <a:gd name="T108" fmla="*/ 99 w 128"/>
                <a:gd name="T109" fmla="*/ 19 h 98"/>
                <a:gd name="T110" fmla="*/ 118 w 128"/>
                <a:gd name="T111" fmla="*/ 13 h 98"/>
                <a:gd name="T112" fmla="*/ 118 w 128"/>
                <a:gd name="T113" fmla="*/ 8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8" h="98">
                  <a:moveTo>
                    <a:pt x="96" y="10"/>
                  </a:moveTo>
                  <a:cubicBezTo>
                    <a:pt x="64" y="0"/>
                    <a:pt x="64" y="0"/>
                    <a:pt x="64" y="0"/>
                  </a:cubicBezTo>
                  <a:cubicBezTo>
                    <a:pt x="64" y="0"/>
                    <a:pt x="64" y="0"/>
                    <a:pt x="64" y="0"/>
                  </a:cubicBezTo>
                  <a:cubicBezTo>
                    <a:pt x="64" y="0"/>
                    <a:pt x="64" y="0"/>
                    <a:pt x="64" y="0"/>
                  </a:cubicBezTo>
                  <a:cubicBezTo>
                    <a:pt x="32" y="10"/>
                    <a:pt x="32" y="10"/>
                    <a:pt x="32" y="10"/>
                  </a:cubicBezTo>
                  <a:cubicBezTo>
                    <a:pt x="0" y="0"/>
                    <a:pt x="0" y="0"/>
                    <a:pt x="0" y="0"/>
                  </a:cubicBezTo>
                  <a:cubicBezTo>
                    <a:pt x="0" y="85"/>
                    <a:pt x="0" y="85"/>
                    <a:pt x="0" y="85"/>
                  </a:cubicBezTo>
                  <a:cubicBezTo>
                    <a:pt x="0" y="85"/>
                    <a:pt x="0" y="85"/>
                    <a:pt x="0" y="85"/>
                  </a:cubicBezTo>
                  <a:cubicBezTo>
                    <a:pt x="0" y="88"/>
                    <a:pt x="0" y="88"/>
                    <a:pt x="0" y="88"/>
                  </a:cubicBezTo>
                  <a:cubicBezTo>
                    <a:pt x="32" y="98"/>
                    <a:pt x="32" y="98"/>
                    <a:pt x="32" y="98"/>
                  </a:cubicBezTo>
                  <a:cubicBezTo>
                    <a:pt x="64" y="88"/>
                    <a:pt x="64" y="88"/>
                    <a:pt x="64" y="88"/>
                  </a:cubicBezTo>
                  <a:cubicBezTo>
                    <a:pt x="96" y="98"/>
                    <a:pt x="96" y="98"/>
                    <a:pt x="96" y="98"/>
                  </a:cubicBezTo>
                  <a:cubicBezTo>
                    <a:pt x="128" y="88"/>
                    <a:pt x="128" y="88"/>
                    <a:pt x="128" y="88"/>
                  </a:cubicBezTo>
                  <a:cubicBezTo>
                    <a:pt x="128" y="0"/>
                    <a:pt x="128" y="0"/>
                    <a:pt x="128" y="0"/>
                  </a:cubicBezTo>
                  <a:lnTo>
                    <a:pt x="96" y="10"/>
                  </a:lnTo>
                  <a:close/>
                  <a:moveTo>
                    <a:pt x="118" y="81"/>
                  </a:moveTo>
                  <a:cubicBezTo>
                    <a:pt x="99" y="87"/>
                    <a:pt x="99" y="87"/>
                    <a:pt x="99" y="87"/>
                  </a:cubicBezTo>
                  <a:cubicBezTo>
                    <a:pt x="99" y="70"/>
                    <a:pt x="99" y="70"/>
                    <a:pt x="99" y="70"/>
                  </a:cubicBezTo>
                  <a:cubicBezTo>
                    <a:pt x="96" y="68"/>
                    <a:pt x="96" y="68"/>
                    <a:pt x="96" y="68"/>
                  </a:cubicBezTo>
                  <a:cubicBezTo>
                    <a:pt x="93" y="71"/>
                    <a:pt x="93" y="71"/>
                    <a:pt x="93" y="71"/>
                  </a:cubicBezTo>
                  <a:cubicBezTo>
                    <a:pt x="93" y="87"/>
                    <a:pt x="93" y="87"/>
                    <a:pt x="93" y="87"/>
                  </a:cubicBezTo>
                  <a:cubicBezTo>
                    <a:pt x="67" y="79"/>
                    <a:pt x="67" y="79"/>
                    <a:pt x="67" y="79"/>
                  </a:cubicBezTo>
                  <a:cubicBezTo>
                    <a:pt x="67" y="79"/>
                    <a:pt x="67" y="79"/>
                    <a:pt x="67" y="79"/>
                  </a:cubicBezTo>
                  <a:cubicBezTo>
                    <a:pt x="67" y="64"/>
                    <a:pt x="67" y="64"/>
                    <a:pt x="67" y="64"/>
                  </a:cubicBezTo>
                  <a:cubicBezTo>
                    <a:pt x="61" y="64"/>
                    <a:pt x="61" y="64"/>
                    <a:pt x="61" y="64"/>
                  </a:cubicBezTo>
                  <a:cubicBezTo>
                    <a:pt x="61" y="79"/>
                    <a:pt x="61" y="79"/>
                    <a:pt x="61" y="79"/>
                  </a:cubicBezTo>
                  <a:cubicBezTo>
                    <a:pt x="61" y="79"/>
                    <a:pt x="61" y="79"/>
                    <a:pt x="61" y="79"/>
                  </a:cubicBezTo>
                  <a:cubicBezTo>
                    <a:pt x="35" y="87"/>
                    <a:pt x="35" y="87"/>
                    <a:pt x="35" y="87"/>
                  </a:cubicBezTo>
                  <a:cubicBezTo>
                    <a:pt x="35" y="67"/>
                    <a:pt x="35" y="67"/>
                    <a:pt x="35" y="67"/>
                  </a:cubicBezTo>
                  <a:cubicBezTo>
                    <a:pt x="29" y="68"/>
                    <a:pt x="29" y="68"/>
                    <a:pt x="29" y="68"/>
                  </a:cubicBezTo>
                  <a:cubicBezTo>
                    <a:pt x="29" y="87"/>
                    <a:pt x="29" y="87"/>
                    <a:pt x="29" y="87"/>
                  </a:cubicBezTo>
                  <a:cubicBezTo>
                    <a:pt x="10" y="81"/>
                    <a:pt x="10" y="81"/>
                    <a:pt x="10" y="81"/>
                  </a:cubicBezTo>
                  <a:cubicBezTo>
                    <a:pt x="10" y="66"/>
                    <a:pt x="10" y="66"/>
                    <a:pt x="10" y="66"/>
                  </a:cubicBezTo>
                  <a:cubicBezTo>
                    <a:pt x="16" y="64"/>
                    <a:pt x="22" y="62"/>
                    <a:pt x="29" y="60"/>
                  </a:cubicBezTo>
                  <a:cubicBezTo>
                    <a:pt x="29" y="50"/>
                    <a:pt x="29" y="50"/>
                    <a:pt x="29" y="50"/>
                  </a:cubicBezTo>
                  <a:cubicBezTo>
                    <a:pt x="22" y="51"/>
                    <a:pt x="16" y="53"/>
                    <a:pt x="10" y="56"/>
                  </a:cubicBezTo>
                  <a:cubicBezTo>
                    <a:pt x="10" y="13"/>
                    <a:pt x="10" y="13"/>
                    <a:pt x="10" y="13"/>
                  </a:cubicBezTo>
                  <a:cubicBezTo>
                    <a:pt x="29" y="19"/>
                    <a:pt x="29" y="19"/>
                    <a:pt x="29" y="19"/>
                  </a:cubicBezTo>
                  <a:cubicBezTo>
                    <a:pt x="29" y="43"/>
                    <a:pt x="29" y="43"/>
                    <a:pt x="29" y="43"/>
                  </a:cubicBezTo>
                  <a:cubicBezTo>
                    <a:pt x="35" y="42"/>
                    <a:pt x="35" y="42"/>
                    <a:pt x="35" y="42"/>
                  </a:cubicBezTo>
                  <a:cubicBezTo>
                    <a:pt x="35" y="19"/>
                    <a:pt x="35" y="19"/>
                    <a:pt x="35" y="19"/>
                  </a:cubicBezTo>
                  <a:cubicBezTo>
                    <a:pt x="35" y="19"/>
                    <a:pt x="35" y="19"/>
                    <a:pt x="35" y="19"/>
                  </a:cubicBezTo>
                  <a:cubicBezTo>
                    <a:pt x="61" y="11"/>
                    <a:pt x="61" y="11"/>
                    <a:pt x="61" y="11"/>
                  </a:cubicBezTo>
                  <a:cubicBezTo>
                    <a:pt x="61" y="11"/>
                    <a:pt x="61" y="11"/>
                    <a:pt x="61" y="11"/>
                  </a:cubicBezTo>
                  <a:cubicBezTo>
                    <a:pt x="61" y="39"/>
                    <a:pt x="61" y="39"/>
                    <a:pt x="61" y="39"/>
                  </a:cubicBezTo>
                  <a:cubicBezTo>
                    <a:pt x="67" y="39"/>
                    <a:pt x="67" y="39"/>
                    <a:pt x="67" y="39"/>
                  </a:cubicBezTo>
                  <a:cubicBezTo>
                    <a:pt x="67" y="11"/>
                    <a:pt x="67" y="11"/>
                    <a:pt x="67" y="11"/>
                  </a:cubicBezTo>
                  <a:cubicBezTo>
                    <a:pt x="67" y="11"/>
                    <a:pt x="67" y="11"/>
                    <a:pt x="67" y="11"/>
                  </a:cubicBezTo>
                  <a:cubicBezTo>
                    <a:pt x="93" y="19"/>
                    <a:pt x="93" y="19"/>
                    <a:pt x="93" y="19"/>
                  </a:cubicBezTo>
                  <a:cubicBezTo>
                    <a:pt x="93" y="19"/>
                    <a:pt x="93" y="19"/>
                    <a:pt x="93" y="19"/>
                  </a:cubicBezTo>
                  <a:cubicBezTo>
                    <a:pt x="93" y="35"/>
                    <a:pt x="93" y="35"/>
                    <a:pt x="93" y="35"/>
                  </a:cubicBezTo>
                  <a:cubicBezTo>
                    <a:pt x="96" y="38"/>
                    <a:pt x="96" y="38"/>
                    <a:pt x="96" y="38"/>
                  </a:cubicBezTo>
                  <a:cubicBezTo>
                    <a:pt x="99" y="36"/>
                    <a:pt x="99" y="36"/>
                    <a:pt x="99" y="36"/>
                  </a:cubicBezTo>
                  <a:cubicBezTo>
                    <a:pt x="99" y="19"/>
                    <a:pt x="99" y="19"/>
                    <a:pt x="99" y="19"/>
                  </a:cubicBezTo>
                  <a:cubicBezTo>
                    <a:pt x="99" y="19"/>
                    <a:pt x="99" y="19"/>
                    <a:pt x="99" y="19"/>
                  </a:cubicBezTo>
                  <a:cubicBezTo>
                    <a:pt x="118" y="13"/>
                    <a:pt x="118" y="13"/>
                    <a:pt x="118" y="13"/>
                  </a:cubicBezTo>
                  <a:lnTo>
                    <a:pt x="118"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63"/>
            <p:cNvSpPr/>
            <p:nvPr/>
          </p:nvSpPr>
          <p:spPr bwMode="auto">
            <a:xfrm>
              <a:off x="4543425" y="5345113"/>
              <a:ext cx="98425" cy="46038"/>
            </a:xfrm>
            <a:custGeom>
              <a:avLst/>
              <a:gdLst>
                <a:gd name="T0" fmla="*/ 0 w 26"/>
                <a:gd name="T1" fmla="*/ 12 h 12"/>
                <a:gd name="T2" fmla="*/ 26 w 26"/>
                <a:gd name="T3" fmla="*/ 9 h 12"/>
                <a:gd name="T4" fmla="*/ 26 w 26"/>
                <a:gd name="T5" fmla="*/ 0 h 12"/>
                <a:gd name="T6" fmla="*/ 0 w 26"/>
                <a:gd name="T7" fmla="*/ 2 h 12"/>
                <a:gd name="T8" fmla="*/ 0 w 26"/>
                <a:gd name="T9" fmla="*/ 12 h 12"/>
              </a:gdLst>
              <a:ahLst/>
              <a:cxnLst>
                <a:cxn ang="0">
                  <a:pos x="T0" y="T1"/>
                </a:cxn>
                <a:cxn ang="0">
                  <a:pos x="T2" y="T3"/>
                </a:cxn>
                <a:cxn ang="0">
                  <a:pos x="T4" y="T5"/>
                </a:cxn>
                <a:cxn ang="0">
                  <a:pos x="T6" y="T7"/>
                </a:cxn>
                <a:cxn ang="0">
                  <a:pos x="T8" y="T9"/>
                </a:cxn>
              </a:cxnLst>
              <a:rect l="0" t="0" r="r" b="b"/>
              <a:pathLst>
                <a:path w="26" h="12">
                  <a:moveTo>
                    <a:pt x="0" y="12"/>
                  </a:moveTo>
                  <a:cubicBezTo>
                    <a:pt x="8" y="10"/>
                    <a:pt x="17" y="9"/>
                    <a:pt x="26" y="9"/>
                  </a:cubicBezTo>
                  <a:cubicBezTo>
                    <a:pt x="26" y="0"/>
                    <a:pt x="26" y="0"/>
                    <a:pt x="26" y="0"/>
                  </a:cubicBezTo>
                  <a:cubicBezTo>
                    <a:pt x="17" y="0"/>
                    <a:pt x="8" y="0"/>
                    <a:pt x="0" y="2"/>
                  </a:cubicBez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64"/>
            <p:cNvSpPr/>
            <p:nvPr/>
          </p:nvSpPr>
          <p:spPr bwMode="auto">
            <a:xfrm>
              <a:off x="4664075" y="5345113"/>
              <a:ext cx="44450" cy="38100"/>
            </a:xfrm>
            <a:custGeom>
              <a:avLst/>
              <a:gdLst>
                <a:gd name="T0" fmla="*/ 0 w 12"/>
                <a:gd name="T1" fmla="*/ 10 h 10"/>
                <a:gd name="T2" fmla="*/ 12 w 12"/>
                <a:gd name="T3" fmla="*/ 10 h 10"/>
                <a:gd name="T4" fmla="*/ 12 w 12"/>
                <a:gd name="T5" fmla="*/ 1 h 10"/>
                <a:gd name="T6" fmla="*/ 0 w 12"/>
                <a:gd name="T7" fmla="*/ 0 h 10"/>
                <a:gd name="T8" fmla="*/ 0 w 12"/>
                <a:gd name="T9" fmla="*/ 10 h 10"/>
              </a:gdLst>
              <a:ahLst/>
              <a:cxnLst>
                <a:cxn ang="0">
                  <a:pos x="T0" y="T1"/>
                </a:cxn>
                <a:cxn ang="0">
                  <a:pos x="T2" y="T3"/>
                </a:cxn>
                <a:cxn ang="0">
                  <a:pos x="T4" y="T5"/>
                </a:cxn>
                <a:cxn ang="0">
                  <a:pos x="T6" y="T7"/>
                </a:cxn>
                <a:cxn ang="0">
                  <a:pos x="T8" y="T9"/>
                </a:cxn>
              </a:cxnLst>
              <a:rect l="0" t="0" r="r" b="b"/>
              <a:pathLst>
                <a:path w="12" h="10">
                  <a:moveTo>
                    <a:pt x="0" y="10"/>
                  </a:moveTo>
                  <a:cubicBezTo>
                    <a:pt x="4" y="10"/>
                    <a:pt x="8" y="10"/>
                    <a:pt x="12" y="10"/>
                  </a:cubicBezTo>
                  <a:cubicBezTo>
                    <a:pt x="12" y="1"/>
                    <a:pt x="12" y="1"/>
                    <a:pt x="12" y="1"/>
                  </a:cubicBezTo>
                  <a:cubicBezTo>
                    <a:pt x="8" y="0"/>
                    <a:pt x="4" y="0"/>
                    <a:pt x="0" y="0"/>
                  </a:cubicBez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6" name="同心圆 25"/>
          <p:cNvSpPr/>
          <p:nvPr/>
        </p:nvSpPr>
        <p:spPr>
          <a:xfrm>
            <a:off x="6098993" y="4211766"/>
            <a:ext cx="1676406" cy="1676404"/>
          </a:xfrm>
          <a:prstGeom prst="donut">
            <a:avLst>
              <a:gd name="adj" fmla="val 136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a:p>
        </p:txBody>
      </p:sp>
      <p:sp>
        <p:nvSpPr>
          <p:cNvPr id="27" name="同心圆 26"/>
          <p:cNvSpPr/>
          <p:nvPr/>
        </p:nvSpPr>
        <p:spPr>
          <a:xfrm>
            <a:off x="4421434" y="4211766"/>
            <a:ext cx="1676406" cy="1676404"/>
          </a:xfrm>
          <a:prstGeom prst="donut">
            <a:avLst>
              <a:gd name="adj" fmla="val 688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a:p>
        </p:txBody>
      </p:sp>
      <p:sp>
        <p:nvSpPr>
          <p:cNvPr id="28" name="同心圆 27"/>
          <p:cNvSpPr/>
          <p:nvPr/>
        </p:nvSpPr>
        <p:spPr>
          <a:xfrm>
            <a:off x="4421434" y="2535563"/>
            <a:ext cx="1676406" cy="1676404"/>
          </a:xfrm>
          <a:prstGeom prst="donut">
            <a:avLst>
              <a:gd name="adj" fmla="val 1432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a:p>
        </p:txBody>
      </p:sp>
      <p:sp>
        <p:nvSpPr>
          <p:cNvPr id="29" name="同心圆 28"/>
          <p:cNvSpPr/>
          <p:nvPr/>
        </p:nvSpPr>
        <p:spPr>
          <a:xfrm>
            <a:off x="6098993" y="2535563"/>
            <a:ext cx="1676406" cy="1676404"/>
          </a:xfrm>
          <a:prstGeom prst="donut">
            <a:avLst>
              <a:gd name="adj" fmla="val 73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a:p>
        </p:txBody>
      </p:sp>
      <p:cxnSp>
        <p:nvCxnSpPr>
          <p:cNvPr id="30" name="直接连接符 29"/>
          <p:cNvCxnSpPr/>
          <p:nvPr/>
        </p:nvCxnSpPr>
        <p:spPr>
          <a:xfrm flipH="1">
            <a:off x="749434" y="3475365"/>
            <a:ext cx="3672000" cy="0"/>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7775399" y="3475365"/>
            <a:ext cx="3672000" cy="0"/>
          </a:xfrm>
          <a:prstGeom prst="line">
            <a:avLst/>
          </a:prstGeom>
          <a:ln w="12700">
            <a:solidFill>
              <a:schemeClr val="accent2"/>
            </a:solidFill>
            <a:headEnd type="ova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749434" y="4948368"/>
            <a:ext cx="3672000" cy="0"/>
          </a:xfrm>
          <a:prstGeom prst="line">
            <a:avLst/>
          </a:prstGeom>
          <a:ln w="12700">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7775399" y="4948368"/>
            <a:ext cx="3672000" cy="0"/>
          </a:xfrm>
          <a:prstGeom prst="line">
            <a:avLst/>
          </a:prstGeom>
          <a:ln w="12700">
            <a:solidFill>
              <a:schemeClr val="accent1"/>
            </a:solidFill>
            <a:headEnd type="oval"/>
          </a:ln>
        </p:spPr>
        <p:style>
          <a:lnRef idx="1">
            <a:schemeClr val="accent1"/>
          </a:lnRef>
          <a:fillRef idx="0">
            <a:schemeClr val="accent1"/>
          </a:fillRef>
          <a:effectRef idx="0">
            <a:schemeClr val="accent1"/>
          </a:effectRef>
          <a:fontRef idx="minor">
            <a:schemeClr val="tx1"/>
          </a:fontRef>
        </p:style>
      </p:cxnSp>
      <p:sp>
        <p:nvSpPr>
          <p:cNvPr id="53" name="TextBox 23"/>
          <p:cNvSpPr txBox="1"/>
          <p:nvPr/>
        </p:nvSpPr>
        <p:spPr>
          <a:xfrm>
            <a:off x="695035" y="3498205"/>
            <a:ext cx="375804" cy="615553"/>
          </a:xfrm>
          <a:prstGeom prst="rect">
            <a:avLst/>
          </a:prstGeom>
          <a:noFill/>
        </p:spPr>
        <p:txBody>
          <a:bodyPr wrap="square" lIns="0" tIns="0" rIns="0" bIns="0" rtlCol="0">
            <a:spAutoFit/>
          </a:bodyPr>
          <a:lstStyle/>
          <a:p>
            <a:pPr algn="ctr"/>
            <a:r>
              <a:rPr lang="en-US" altLang="zh-CN" sz="4000" dirty="0">
                <a:solidFill>
                  <a:schemeClr val="accent1"/>
                </a:solidFill>
                <a:latin typeface="Agency FB" panose="020B0503020202020204" pitchFamily="34" charset="0"/>
                <a:ea typeface="微软雅黑" panose="020B0503020204020204" pitchFamily="34" charset="-122"/>
              </a:rPr>
              <a:t>1</a:t>
            </a:r>
            <a:endParaRPr lang="zh-CN" altLang="en-US" sz="4000" dirty="0">
              <a:solidFill>
                <a:schemeClr val="accent1"/>
              </a:solidFill>
              <a:latin typeface="Agency FB" panose="020B0503020202020204" pitchFamily="34" charset="0"/>
              <a:ea typeface="微软雅黑" panose="020B0503020204020204" pitchFamily="34" charset="-122"/>
            </a:endParaRPr>
          </a:p>
        </p:txBody>
      </p:sp>
      <p:sp>
        <p:nvSpPr>
          <p:cNvPr id="54" name="TextBox 23"/>
          <p:cNvSpPr txBox="1"/>
          <p:nvPr/>
        </p:nvSpPr>
        <p:spPr>
          <a:xfrm>
            <a:off x="695035" y="4321396"/>
            <a:ext cx="375804" cy="615553"/>
          </a:xfrm>
          <a:prstGeom prst="rect">
            <a:avLst/>
          </a:prstGeom>
          <a:noFill/>
        </p:spPr>
        <p:txBody>
          <a:bodyPr wrap="square" lIns="0" tIns="0" rIns="0" bIns="0" rtlCol="0">
            <a:spAutoFit/>
          </a:bodyPr>
          <a:lstStyle/>
          <a:p>
            <a:pPr algn="ctr"/>
            <a:r>
              <a:rPr lang="en-US" altLang="zh-CN" sz="4000" dirty="0">
                <a:solidFill>
                  <a:schemeClr val="accent2"/>
                </a:solidFill>
                <a:latin typeface="Agency FB" panose="020B0503020202020204" pitchFamily="34" charset="0"/>
                <a:ea typeface="微软雅黑" panose="020B0503020204020204" pitchFamily="34" charset="-122"/>
              </a:rPr>
              <a:t>3</a:t>
            </a:r>
            <a:endParaRPr lang="zh-CN" altLang="en-US" sz="4000" dirty="0">
              <a:solidFill>
                <a:schemeClr val="accent2"/>
              </a:solidFill>
              <a:latin typeface="Agency FB" panose="020B0503020202020204" pitchFamily="34" charset="0"/>
              <a:ea typeface="微软雅黑" panose="020B0503020204020204" pitchFamily="34" charset="-122"/>
            </a:endParaRPr>
          </a:p>
        </p:txBody>
      </p:sp>
      <p:sp>
        <p:nvSpPr>
          <p:cNvPr id="55" name="TextBox 23"/>
          <p:cNvSpPr txBox="1"/>
          <p:nvPr/>
        </p:nvSpPr>
        <p:spPr>
          <a:xfrm>
            <a:off x="11074668" y="3498205"/>
            <a:ext cx="375804" cy="615553"/>
          </a:xfrm>
          <a:prstGeom prst="rect">
            <a:avLst/>
          </a:prstGeom>
          <a:noFill/>
        </p:spPr>
        <p:txBody>
          <a:bodyPr wrap="square" lIns="0" tIns="0" rIns="0" bIns="0" rtlCol="0">
            <a:spAutoFit/>
          </a:bodyPr>
          <a:lstStyle/>
          <a:p>
            <a:pPr algn="ctr"/>
            <a:r>
              <a:rPr lang="en-US" altLang="zh-CN" sz="4000" dirty="0">
                <a:solidFill>
                  <a:schemeClr val="accent2"/>
                </a:solidFill>
                <a:latin typeface="Agency FB" panose="020B0503020202020204" pitchFamily="34" charset="0"/>
                <a:ea typeface="微软雅黑" panose="020B0503020204020204" pitchFamily="34" charset="-122"/>
              </a:rPr>
              <a:t>2</a:t>
            </a:r>
            <a:endParaRPr lang="zh-CN" altLang="en-US" sz="4000" dirty="0">
              <a:solidFill>
                <a:schemeClr val="accent2"/>
              </a:solidFill>
              <a:latin typeface="Agency FB" panose="020B0503020202020204" pitchFamily="34" charset="0"/>
              <a:ea typeface="微软雅黑" panose="020B0503020204020204" pitchFamily="34" charset="-122"/>
            </a:endParaRPr>
          </a:p>
        </p:txBody>
      </p:sp>
      <p:sp>
        <p:nvSpPr>
          <p:cNvPr id="56" name="TextBox 23"/>
          <p:cNvSpPr txBox="1"/>
          <p:nvPr/>
        </p:nvSpPr>
        <p:spPr>
          <a:xfrm>
            <a:off x="11074668" y="4321396"/>
            <a:ext cx="375804" cy="615553"/>
          </a:xfrm>
          <a:prstGeom prst="rect">
            <a:avLst/>
          </a:prstGeom>
          <a:noFill/>
        </p:spPr>
        <p:txBody>
          <a:bodyPr wrap="square" lIns="0" tIns="0" rIns="0" bIns="0" rtlCol="0">
            <a:spAutoFit/>
          </a:bodyPr>
          <a:lstStyle/>
          <a:p>
            <a:pPr algn="ctr"/>
            <a:r>
              <a:rPr lang="en-US" altLang="zh-CN" sz="4000" dirty="0">
                <a:solidFill>
                  <a:schemeClr val="accent1"/>
                </a:solidFill>
                <a:latin typeface="Agency FB" panose="020B0503020202020204" pitchFamily="34" charset="0"/>
                <a:ea typeface="微软雅黑" panose="020B0503020204020204" pitchFamily="34" charset="-122"/>
              </a:rPr>
              <a:t>4</a:t>
            </a:r>
            <a:endParaRPr lang="zh-CN" altLang="en-US" sz="4000" dirty="0">
              <a:solidFill>
                <a:schemeClr val="accent1"/>
              </a:solidFill>
              <a:latin typeface="Agency FB" panose="020B0503020202020204" pitchFamily="34" charset="0"/>
              <a:ea typeface="微软雅黑" panose="020B0503020204020204" pitchFamily="34" charset="-122"/>
            </a:endParaRPr>
          </a:p>
        </p:txBody>
      </p:sp>
      <p:sp>
        <p:nvSpPr>
          <p:cNvPr id="3" name="文本框 2"/>
          <p:cNvSpPr txBox="1"/>
          <p:nvPr/>
        </p:nvSpPr>
        <p:spPr>
          <a:xfrm>
            <a:off x="691515" y="1189990"/>
            <a:ext cx="4200996"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多路视频识别调度算法与缓存队列技术</a:t>
            </a:r>
          </a:p>
        </p:txBody>
      </p:sp>
      <p:sp>
        <p:nvSpPr>
          <p:cNvPr id="5" name="矩形 4"/>
          <p:cNvSpPr/>
          <p:nvPr/>
        </p:nvSpPr>
        <p:spPr>
          <a:xfrm>
            <a:off x="7783553" y="1402585"/>
            <a:ext cx="4200996" cy="403316"/>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t>多路视频历史帧缓存与短视频合成技术</a:t>
            </a:r>
          </a:p>
        </p:txBody>
      </p:sp>
      <p:sp>
        <p:nvSpPr>
          <p:cNvPr id="6" name="文本框 5"/>
          <p:cNvSpPr txBox="1"/>
          <p:nvPr/>
        </p:nvSpPr>
        <p:spPr>
          <a:xfrm>
            <a:off x="598890" y="4933615"/>
            <a:ext cx="3644246" cy="646331"/>
          </a:xfrm>
          <a:prstGeom prst="rect">
            <a:avLst/>
          </a:prstGeom>
          <a:noFill/>
        </p:spPr>
        <p:txBody>
          <a:bodyPr wrap="square" rtlCol="0">
            <a:spAutoFit/>
          </a:bodyPr>
          <a:lstStyle/>
          <a:p>
            <a:r>
              <a:rPr lang="zh-CN" altLang="zh-CN" b="1" dirty="0"/>
              <a:t>基于</a:t>
            </a:r>
            <a:r>
              <a:rPr lang="en-US" altLang="zh-CN" b="1" dirty="0"/>
              <a:t>faster R-CNN</a:t>
            </a:r>
            <a:r>
              <a:rPr lang="zh-CN" altLang="zh-CN" b="1" dirty="0"/>
              <a:t>在复杂场景下有更好适应性的小目标检测算法</a:t>
            </a:r>
            <a:endParaRPr lang="zh-CN" altLang="en-US" b="1" dirty="0"/>
          </a:p>
        </p:txBody>
      </p:sp>
      <p:sp>
        <p:nvSpPr>
          <p:cNvPr id="8" name="矩形 7"/>
          <p:cNvSpPr/>
          <p:nvPr/>
        </p:nvSpPr>
        <p:spPr>
          <a:xfrm>
            <a:off x="7861023" y="5144830"/>
            <a:ext cx="4123526" cy="403316"/>
          </a:xfrm>
          <a:prstGeom prst="rect">
            <a:avLst/>
          </a:prstGeom>
        </p:spPr>
        <p:txBody>
          <a:bodyPr wrap="square">
            <a:spAutoFit/>
            <a:scene3d>
              <a:camera prst="orthographicFront"/>
              <a:lightRig rig="threePt" dir="t"/>
            </a:scene3d>
            <a:sp3d contourW="12700"/>
          </a:bodyPr>
          <a:lstStyle/>
          <a:p>
            <a:pPr>
              <a:lnSpc>
                <a:spcPct val="120000"/>
              </a:lnSpc>
            </a:pPr>
            <a:r>
              <a:rPr lang="zh-CN" altLang="zh-CN" b="1" dirty="0"/>
              <a:t>基于</a:t>
            </a:r>
            <a:r>
              <a:rPr lang="en-US" altLang="zh-CN" b="1" dirty="0" err="1"/>
              <a:t>faceNet</a:t>
            </a:r>
            <a:r>
              <a:rPr lang="zh-CN" altLang="zh-CN" b="1" dirty="0"/>
              <a:t>的无感远距人脸识别算法</a:t>
            </a:r>
            <a:endParaRPr lang="zh-CN" altLang="en-US" sz="1600" b="1" dirty="0">
              <a:solidFill>
                <a:schemeClr val="tx1">
                  <a:lumMod val="65000"/>
                  <a:lumOff val="35000"/>
                </a:schemeClr>
              </a:solidFill>
              <a:latin typeface="+mn-ea"/>
              <a:cs typeface="+mn-ea"/>
            </a:endParaRPr>
          </a:p>
        </p:txBody>
      </p:sp>
    </p:spTree>
    <p:extLst>
      <p:ext uri="{BB962C8B-B14F-4D97-AF65-F5344CB8AC3E}">
        <p14:creationId xmlns:p14="http://schemas.microsoft.com/office/powerpoint/2010/main" val="351513415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800" fill="hold"/>
                                        <p:tgtEl>
                                          <p:spTgt spid="26"/>
                                        </p:tgtEl>
                                        <p:attrNameLst>
                                          <p:attrName>ppt_x</p:attrName>
                                        </p:attrNameLst>
                                      </p:cBhvr>
                                      <p:tavLst>
                                        <p:tav tm="0">
                                          <p:val>
                                            <p:strVal val="1+#ppt_w/2"/>
                                          </p:val>
                                        </p:tav>
                                        <p:tav tm="100000">
                                          <p:val>
                                            <p:strVal val="#ppt_x"/>
                                          </p:val>
                                        </p:tav>
                                      </p:tavLst>
                                    </p:anim>
                                    <p:anim calcmode="lin" valueType="num">
                                      <p:cBhvr additive="base">
                                        <p:cTn id="8" dur="8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800" fill="hold"/>
                                        <p:tgtEl>
                                          <p:spTgt spid="27"/>
                                        </p:tgtEl>
                                        <p:attrNameLst>
                                          <p:attrName>ppt_x</p:attrName>
                                        </p:attrNameLst>
                                      </p:cBhvr>
                                      <p:tavLst>
                                        <p:tav tm="0">
                                          <p:val>
                                            <p:strVal val="0-#ppt_w/2"/>
                                          </p:val>
                                        </p:tav>
                                        <p:tav tm="100000">
                                          <p:val>
                                            <p:strVal val="#ppt_x"/>
                                          </p:val>
                                        </p:tav>
                                      </p:tavLst>
                                    </p:anim>
                                    <p:anim calcmode="lin" valueType="num">
                                      <p:cBhvr additive="base">
                                        <p:cTn id="12" dur="8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800" fill="hold"/>
                                        <p:tgtEl>
                                          <p:spTgt spid="28"/>
                                        </p:tgtEl>
                                        <p:attrNameLst>
                                          <p:attrName>ppt_x</p:attrName>
                                        </p:attrNameLst>
                                      </p:cBhvr>
                                      <p:tavLst>
                                        <p:tav tm="0">
                                          <p:val>
                                            <p:strVal val="0-#ppt_w/2"/>
                                          </p:val>
                                        </p:tav>
                                        <p:tav tm="100000">
                                          <p:val>
                                            <p:strVal val="#ppt_x"/>
                                          </p:val>
                                        </p:tav>
                                      </p:tavLst>
                                    </p:anim>
                                    <p:anim calcmode="lin" valueType="num">
                                      <p:cBhvr additive="base">
                                        <p:cTn id="16" dur="800" fill="hold"/>
                                        <p:tgtEl>
                                          <p:spTgt spid="28"/>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800" fill="hold"/>
                                        <p:tgtEl>
                                          <p:spTgt spid="29"/>
                                        </p:tgtEl>
                                        <p:attrNameLst>
                                          <p:attrName>ppt_x</p:attrName>
                                        </p:attrNameLst>
                                      </p:cBhvr>
                                      <p:tavLst>
                                        <p:tav tm="0">
                                          <p:val>
                                            <p:strVal val="1+#ppt_w/2"/>
                                          </p:val>
                                        </p:tav>
                                        <p:tav tm="100000">
                                          <p:val>
                                            <p:strVal val="#ppt_x"/>
                                          </p:val>
                                        </p:tav>
                                      </p:tavLst>
                                    </p:anim>
                                    <p:anim calcmode="lin" valueType="num">
                                      <p:cBhvr additive="base">
                                        <p:cTn id="20" dur="800" fill="hold"/>
                                        <p:tgtEl>
                                          <p:spTgt spid="29"/>
                                        </p:tgtEl>
                                        <p:attrNameLst>
                                          <p:attrName>ppt_y</p:attrName>
                                        </p:attrNameLst>
                                      </p:cBhvr>
                                      <p:tavLst>
                                        <p:tav tm="0">
                                          <p:val>
                                            <p:strVal val="0-#ppt_h/2"/>
                                          </p:val>
                                        </p:tav>
                                        <p:tav tm="100000">
                                          <p:val>
                                            <p:strVal val="#ppt_y"/>
                                          </p:val>
                                        </p:tav>
                                      </p:tavLst>
                                    </p:anim>
                                  </p:childTnLst>
                                </p:cTn>
                              </p:par>
                            </p:childTnLst>
                          </p:cTn>
                        </p:par>
                        <p:par>
                          <p:cTn id="21" fill="hold">
                            <p:stCondLst>
                              <p:cond delay="1000"/>
                            </p:stCondLst>
                            <p:childTnLst>
                              <p:par>
                                <p:cTn id="22" presetID="53" presetClass="entr" presetSubtype="528" fill="hold" grpId="0" nodeType="afterEffect">
                                  <p:stCondLst>
                                    <p:cond delay="0"/>
                                  </p:stCondLst>
                                  <p:childTnLst>
                                    <p:set>
                                      <p:cBhvr>
                                        <p:cTn id="23" dur="1" fill="hold">
                                          <p:stCondLst>
                                            <p:cond delay="0"/>
                                          </p:stCondLst>
                                        </p:cTn>
                                        <p:tgtEl>
                                          <p:spTgt spid="45"/>
                                        </p:tgtEl>
                                        <p:attrNameLst>
                                          <p:attrName>style.visibility</p:attrName>
                                        </p:attrNameLst>
                                      </p:cBhvr>
                                      <p:to>
                                        <p:strVal val="visible"/>
                                      </p:to>
                                    </p:set>
                                    <p:anim calcmode="lin" valueType="num">
                                      <p:cBhvr>
                                        <p:cTn id="24" dur="500" fill="hold"/>
                                        <p:tgtEl>
                                          <p:spTgt spid="45"/>
                                        </p:tgtEl>
                                        <p:attrNameLst>
                                          <p:attrName>ppt_w</p:attrName>
                                        </p:attrNameLst>
                                      </p:cBhvr>
                                      <p:tavLst>
                                        <p:tav tm="0">
                                          <p:val>
                                            <p:fltVal val="0"/>
                                          </p:val>
                                        </p:tav>
                                        <p:tav tm="100000">
                                          <p:val>
                                            <p:strVal val="#ppt_w"/>
                                          </p:val>
                                        </p:tav>
                                      </p:tavLst>
                                    </p:anim>
                                    <p:anim calcmode="lin" valueType="num">
                                      <p:cBhvr>
                                        <p:cTn id="25" dur="500" fill="hold"/>
                                        <p:tgtEl>
                                          <p:spTgt spid="45"/>
                                        </p:tgtEl>
                                        <p:attrNameLst>
                                          <p:attrName>ppt_h</p:attrName>
                                        </p:attrNameLst>
                                      </p:cBhvr>
                                      <p:tavLst>
                                        <p:tav tm="0">
                                          <p:val>
                                            <p:fltVal val="0"/>
                                          </p:val>
                                        </p:tav>
                                        <p:tav tm="100000">
                                          <p:val>
                                            <p:strVal val="#ppt_h"/>
                                          </p:val>
                                        </p:tav>
                                      </p:tavLst>
                                    </p:anim>
                                    <p:animEffect transition="in" filter="fade">
                                      <p:cBhvr>
                                        <p:cTn id="26" dur="500"/>
                                        <p:tgtEl>
                                          <p:spTgt spid="45"/>
                                        </p:tgtEl>
                                      </p:cBhvr>
                                    </p:animEffect>
                                    <p:anim calcmode="lin" valueType="num">
                                      <p:cBhvr>
                                        <p:cTn id="27" dur="500" fill="hold"/>
                                        <p:tgtEl>
                                          <p:spTgt spid="45"/>
                                        </p:tgtEl>
                                        <p:attrNameLst>
                                          <p:attrName>ppt_x</p:attrName>
                                        </p:attrNameLst>
                                      </p:cBhvr>
                                      <p:tavLst>
                                        <p:tav tm="0">
                                          <p:val>
                                            <p:fltVal val="0.5"/>
                                          </p:val>
                                        </p:tav>
                                        <p:tav tm="100000">
                                          <p:val>
                                            <p:strVal val="#ppt_x"/>
                                          </p:val>
                                        </p:tav>
                                      </p:tavLst>
                                    </p:anim>
                                    <p:anim calcmode="lin" valueType="num">
                                      <p:cBhvr>
                                        <p:cTn id="28" dur="500" fill="hold"/>
                                        <p:tgtEl>
                                          <p:spTgt spid="45"/>
                                        </p:tgtEl>
                                        <p:attrNameLst>
                                          <p:attrName>ppt_y</p:attrName>
                                        </p:attrNameLst>
                                      </p:cBhvr>
                                      <p:tavLst>
                                        <p:tav tm="0">
                                          <p:val>
                                            <p:fltVal val="0.5"/>
                                          </p:val>
                                        </p:tav>
                                        <p:tav tm="100000">
                                          <p:val>
                                            <p:strVal val="#ppt_y"/>
                                          </p:val>
                                        </p:tav>
                                      </p:tavLst>
                                    </p:anim>
                                  </p:childTnLst>
                                </p:cTn>
                              </p:par>
                              <p:par>
                                <p:cTn id="29" presetID="53" presetClass="entr" presetSubtype="528"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p:cTn id="31" dur="500" fill="hold"/>
                                        <p:tgtEl>
                                          <p:spTgt spid="47"/>
                                        </p:tgtEl>
                                        <p:attrNameLst>
                                          <p:attrName>ppt_w</p:attrName>
                                        </p:attrNameLst>
                                      </p:cBhvr>
                                      <p:tavLst>
                                        <p:tav tm="0">
                                          <p:val>
                                            <p:fltVal val="0"/>
                                          </p:val>
                                        </p:tav>
                                        <p:tav tm="100000">
                                          <p:val>
                                            <p:strVal val="#ppt_w"/>
                                          </p:val>
                                        </p:tav>
                                      </p:tavLst>
                                    </p:anim>
                                    <p:anim calcmode="lin" valueType="num">
                                      <p:cBhvr>
                                        <p:cTn id="32" dur="500" fill="hold"/>
                                        <p:tgtEl>
                                          <p:spTgt spid="47"/>
                                        </p:tgtEl>
                                        <p:attrNameLst>
                                          <p:attrName>ppt_h</p:attrName>
                                        </p:attrNameLst>
                                      </p:cBhvr>
                                      <p:tavLst>
                                        <p:tav tm="0">
                                          <p:val>
                                            <p:fltVal val="0"/>
                                          </p:val>
                                        </p:tav>
                                        <p:tav tm="100000">
                                          <p:val>
                                            <p:strVal val="#ppt_h"/>
                                          </p:val>
                                        </p:tav>
                                      </p:tavLst>
                                    </p:anim>
                                    <p:animEffect transition="in" filter="fade">
                                      <p:cBhvr>
                                        <p:cTn id="33" dur="500"/>
                                        <p:tgtEl>
                                          <p:spTgt spid="47"/>
                                        </p:tgtEl>
                                      </p:cBhvr>
                                    </p:animEffect>
                                    <p:anim calcmode="lin" valueType="num">
                                      <p:cBhvr>
                                        <p:cTn id="34" dur="500" fill="hold"/>
                                        <p:tgtEl>
                                          <p:spTgt spid="47"/>
                                        </p:tgtEl>
                                        <p:attrNameLst>
                                          <p:attrName>ppt_x</p:attrName>
                                        </p:attrNameLst>
                                      </p:cBhvr>
                                      <p:tavLst>
                                        <p:tav tm="0">
                                          <p:val>
                                            <p:fltVal val="0.5"/>
                                          </p:val>
                                        </p:tav>
                                        <p:tav tm="100000">
                                          <p:val>
                                            <p:strVal val="#ppt_x"/>
                                          </p:val>
                                        </p:tav>
                                      </p:tavLst>
                                    </p:anim>
                                    <p:anim calcmode="lin" valueType="num">
                                      <p:cBhvr>
                                        <p:cTn id="35" dur="500" fill="hold"/>
                                        <p:tgtEl>
                                          <p:spTgt spid="47"/>
                                        </p:tgtEl>
                                        <p:attrNameLst>
                                          <p:attrName>ppt_y</p:attrName>
                                        </p:attrNameLst>
                                      </p:cBhvr>
                                      <p:tavLst>
                                        <p:tav tm="0">
                                          <p:val>
                                            <p:fltVal val="0.5"/>
                                          </p:val>
                                        </p:tav>
                                        <p:tav tm="100000">
                                          <p:val>
                                            <p:strVal val="#ppt_y"/>
                                          </p:val>
                                        </p:tav>
                                      </p:tavLst>
                                    </p:anim>
                                  </p:childTnLst>
                                </p:cTn>
                              </p:par>
                              <p:par>
                                <p:cTn id="36" presetID="53" presetClass="entr" presetSubtype="528"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animEffect transition="in" filter="fade">
                                      <p:cBhvr>
                                        <p:cTn id="40" dur="500"/>
                                        <p:tgtEl>
                                          <p:spTgt spid="7"/>
                                        </p:tgtEl>
                                      </p:cBhvr>
                                    </p:animEffect>
                                    <p:anim calcmode="lin" valueType="num">
                                      <p:cBhvr>
                                        <p:cTn id="41" dur="500" fill="hold"/>
                                        <p:tgtEl>
                                          <p:spTgt spid="7"/>
                                        </p:tgtEl>
                                        <p:attrNameLst>
                                          <p:attrName>ppt_x</p:attrName>
                                        </p:attrNameLst>
                                      </p:cBhvr>
                                      <p:tavLst>
                                        <p:tav tm="0">
                                          <p:val>
                                            <p:fltVal val="0.5"/>
                                          </p:val>
                                        </p:tav>
                                        <p:tav tm="100000">
                                          <p:val>
                                            <p:strVal val="#ppt_x"/>
                                          </p:val>
                                        </p:tav>
                                      </p:tavLst>
                                    </p:anim>
                                    <p:anim calcmode="lin" valueType="num">
                                      <p:cBhvr>
                                        <p:cTn id="42" dur="500" fill="hold"/>
                                        <p:tgtEl>
                                          <p:spTgt spid="7"/>
                                        </p:tgtEl>
                                        <p:attrNameLst>
                                          <p:attrName>ppt_y</p:attrName>
                                        </p:attrNameLst>
                                      </p:cBhvr>
                                      <p:tavLst>
                                        <p:tav tm="0">
                                          <p:val>
                                            <p:fltVal val="0.5"/>
                                          </p:val>
                                        </p:tav>
                                        <p:tav tm="100000">
                                          <p:val>
                                            <p:strVal val="#ppt_y"/>
                                          </p:val>
                                        </p:tav>
                                      </p:tavLst>
                                    </p:anim>
                                  </p:childTnLst>
                                </p:cTn>
                              </p:par>
                              <p:par>
                                <p:cTn id="43" presetID="53" presetClass="entr" presetSubtype="528"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anim calcmode="lin" valueType="num">
                                      <p:cBhvr>
                                        <p:cTn id="45" dur="500" fill="hold"/>
                                        <p:tgtEl>
                                          <p:spTgt spid="48"/>
                                        </p:tgtEl>
                                        <p:attrNameLst>
                                          <p:attrName>ppt_w</p:attrName>
                                        </p:attrNameLst>
                                      </p:cBhvr>
                                      <p:tavLst>
                                        <p:tav tm="0">
                                          <p:val>
                                            <p:fltVal val="0"/>
                                          </p:val>
                                        </p:tav>
                                        <p:tav tm="100000">
                                          <p:val>
                                            <p:strVal val="#ppt_w"/>
                                          </p:val>
                                        </p:tav>
                                      </p:tavLst>
                                    </p:anim>
                                    <p:anim calcmode="lin" valueType="num">
                                      <p:cBhvr>
                                        <p:cTn id="46" dur="500" fill="hold"/>
                                        <p:tgtEl>
                                          <p:spTgt spid="48"/>
                                        </p:tgtEl>
                                        <p:attrNameLst>
                                          <p:attrName>ppt_h</p:attrName>
                                        </p:attrNameLst>
                                      </p:cBhvr>
                                      <p:tavLst>
                                        <p:tav tm="0">
                                          <p:val>
                                            <p:fltVal val="0"/>
                                          </p:val>
                                        </p:tav>
                                        <p:tav tm="100000">
                                          <p:val>
                                            <p:strVal val="#ppt_h"/>
                                          </p:val>
                                        </p:tav>
                                      </p:tavLst>
                                    </p:anim>
                                    <p:animEffect transition="in" filter="fade">
                                      <p:cBhvr>
                                        <p:cTn id="47" dur="500"/>
                                        <p:tgtEl>
                                          <p:spTgt spid="48"/>
                                        </p:tgtEl>
                                      </p:cBhvr>
                                    </p:animEffect>
                                    <p:anim calcmode="lin" valueType="num">
                                      <p:cBhvr>
                                        <p:cTn id="48" dur="500" fill="hold"/>
                                        <p:tgtEl>
                                          <p:spTgt spid="48"/>
                                        </p:tgtEl>
                                        <p:attrNameLst>
                                          <p:attrName>ppt_x</p:attrName>
                                        </p:attrNameLst>
                                      </p:cBhvr>
                                      <p:tavLst>
                                        <p:tav tm="0">
                                          <p:val>
                                            <p:fltVal val="0.5"/>
                                          </p:val>
                                        </p:tav>
                                        <p:tav tm="100000">
                                          <p:val>
                                            <p:strVal val="#ppt_x"/>
                                          </p:val>
                                        </p:tav>
                                      </p:tavLst>
                                    </p:anim>
                                    <p:anim calcmode="lin" valueType="num">
                                      <p:cBhvr>
                                        <p:cTn id="49" dur="500" fill="hold"/>
                                        <p:tgtEl>
                                          <p:spTgt spid="48"/>
                                        </p:tgtEl>
                                        <p:attrNameLst>
                                          <p:attrName>ppt_y</p:attrName>
                                        </p:attrNameLst>
                                      </p:cBhvr>
                                      <p:tavLst>
                                        <p:tav tm="0">
                                          <p:val>
                                            <p:fltVal val="0.5"/>
                                          </p:val>
                                        </p:tav>
                                        <p:tav tm="100000">
                                          <p:val>
                                            <p:strVal val="#ppt_y"/>
                                          </p:val>
                                        </p:tav>
                                      </p:tavLst>
                                    </p:anim>
                                  </p:childTnLst>
                                </p:cTn>
                              </p:par>
                            </p:childTnLst>
                          </p:cTn>
                        </p:par>
                        <p:par>
                          <p:cTn id="50" fill="hold">
                            <p:stCondLst>
                              <p:cond delay="1500"/>
                            </p:stCondLst>
                            <p:childTnLst>
                              <p:par>
                                <p:cTn id="51" presetID="22" presetClass="entr" presetSubtype="2" fill="hold" nodeType="after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wipe(right)">
                                      <p:cBhvr>
                                        <p:cTn id="53" dur="350"/>
                                        <p:tgtEl>
                                          <p:spTgt spid="30"/>
                                        </p:tgtEl>
                                      </p:cBhvr>
                                    </p:animEffect>
                                  </p:childTnLst>
                                </p:cTn>
                              </p:par>
                              <p:par>
                                <p:cTn id="54" presetID="22" presetClass="entr" presetSubtype="8" fill="hold"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left)">
                                      <p:cBhvr>
                                        <p:cTn id="56" dur="350"/>
                                        <p:tgtEl>
                                          <p:spTgt spid="31"/>
                                        </p:tgtEl>
                                      </p:cBhvr>
                                    </p:animEffect>
                                  </p:childTnLst>
                                </p:cTn>
                              </p:par>
                              <p:par>
                                <p:cTn id="57" presetID="22" presetClass="entr" presetSubtype="2"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right)">
                                      <p:cBhvr>
                                        <p:cTn id="59" dur="350"/>
                                        <p:tgtEl>
                                          <p:spTgt spid="32"/>
                                        </p:tgtEl>
                                      </p:cBhvr>
                                    </p:animEffect>
                                  </p:childTnLst>
                                </p:cTn>
                              </p:par>
                              <p:par>
                                <p:cTn id="60" presetID="22" presetClass="entr" presetSubtype="8" fill="hold"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wipe(left)">
                                      <p:cBhvr>
                                        <p:cTn id="62" dur="350"/>
                                        <p:tgtEl>
                                          <p:spTgt spid="33"/>
                                        </p:tgtEl>
                                      </p:cBhvr>
                                    </p:animEffect>
                                  </p:childTnLst>
                                </p:cTn>
                              </p:par>
                            </p:childTnLst>
                          </p:cTn>
                        </p:par>
                        <p:par>
                          <p:cTn id="63" fill="hold">
                            <p:stCondLst>
                              <p:cond delay="2000"/>
                            </p:stCondLst>
                            <p:childTnLst>
                              <p:par>
                                <p:cTn id="64" presetID="10" presetClass="entr" presetSubtype="0" fill="hold" grpId="0" nodeType="after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fade">
                                      <p:cBhvr>
                                        <p:cTn id="66" dur="500"/>
                                        <p:tgtEl>
                                          <p:spTgt spid="5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5"/>
                                        </p:tgtEl>
                                        <p:attrNameLst>
                                          <p:attrName>style.visibility</p:attrName>
                                        </p:attrNameLst>
                                      </p:cBhvr>
                                      <p:to>
                                        <p:strVal val="visible"/>
                                      </p:to>
                                    </p:set>
                                    <p:animEffect transition="in" filter="fade">
                                      <p:cBhvr>
                                        <p:cTn id="69" dur="500"/>
                                        <p:tgtEl>
                                          <p:spTgt spid="5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fade">
                                      <p:cBhvr>
                                        <p:cTn id="72" dur="500"/>
                                        <p:tgtEl>
                                          <p:spTgt spid="5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6"/>
                                        </p:tgtEl>
                                        <p:attrNameLst>
                                          <p:attrName>style.visibility</p:attrName>
                                        </p:attrNameLst>
                                      </p:cBhvr>
                                      <p:to>
                                        <p:strVal val="visible"/>
                                      </p:to>
                                    </p:set>
                                    <p:animEffect transition="in" filter="fade">
                                      <p:cBhvr>
                                        <p:cTn id="75" dur="500"/>
                                        <p:tgtEl>
                                          <p:spTgt spid="56"/>
                                        </p:tgtEl>
                                      </p:cBhvr>
                                    </p:animEffect>
                                  </p:childTnLst>
                                </p:cTn>
                              </p:par>
                            </p:childTnLst>
                          </p:cTn>
                        </p:par>
                        <p:par>
                          <p:cTn id="76" fill="hold">
                            <p:stCondLst>
                              <p:cond delay="2500"/>
                            </p:stCondLst>
                            <p:childTnLst>
                              <p:par>
                                <p:cTn id="77" presetID="22" presetClass="entr" presetSubtype="2" fill="hold" grpId="0" nodeType="after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wipe(right)">
                                      <p:cBhvr>
                                        <p:cTn id="79" dur="1200"/>
                                        <p:tgtEl>
                                          <p:spTgt spid="15"/>
                                        </p:tgtEl>
                                      </p:cBhvr>
                                    </p:animEffect>
                                  </p:childTnLst>
                                </p:cTn>
                              </p:par>
                              <p:par>
                                <p:cTn id="80" presetID="22" presetClass="entr" presetSubtype="8" fill="hold" grpId="0" nodeType="withEffect">
                                  <p:stCondLst>
                                    <p:cond delay="350"/>
                                  </p:stCondLst>
                                  <p:childTnLst>
                                    <p:set>
                                      <p:cBhvr>
                                        <p:cTn id="81" dur="1" fill="hold">
                                          <p:stCondLst>
                                            <p:cond delay="0"/>
                                          </p:stCondLst>
                                        </p:cTn>
                                        <p:tgtEl>
                                          <p:spTgt spid="19"/>
                                        </p:tgtEl>
                                        <p:attrNameLst>
                                          <p:attrName>style.visibility</p:attrName>
                                        </p:attrNameLst>
                                      </p:cBhvr>
                                      <p:to>
                                        <p:strVal val="visible"/>
                                      </p:to>
                                    </p:set>
                                    <p:animEffect transition="in" filter="wipe(left)">
                                      <p:cBhvr>
                                        <p:cTn id="82" dur="1200"/>
                                        <p:tgtEl>
                                          <p:spTgt spid="19"/>
                                        </p:tgtEl>
                                      </p:cBhvr>
                                    </p:animEffect>
                                  </p:childTnLst>
                                </p:cTn>
                              </p:par>
                              <p:par>
                                <p:cTn id="83" presetID="22" presetClass="entr" presetSubtype="2" fill="hold" grpId="0" nodeType="withEffect">
                                  <p:stCondLst>
                                    <p:cond delay="700"/>
                                  </p:stCondLst>
                                  <p:childTnLst>
                                    <p:set>
                                      <p:cBhvr>
                                        <p:cTn id="84" dur="1" fill="hold">
                                          <p:stCondLst>
                                            <p:cond delay="0"/>
                                          </p:stCondLst>
                                        </p:cTn>
                                        <p:tgtEl>
                                          <p:spTgt spid="20"/>
                                        </p:tgtEl>
                                        <p:attrNameLst>
                                          <p:attrName>style.visibility</p:attrName>
                                        </p:attrNameLst>
                                      </p:cBhvr>
                                      <p:to>
                                        <p:strVal val="visible"/>
                                      </p:to>
                                    </p:set>
                                    <p:animEffect transition="in" filter="wipe(right)">
                                      <p:cBhvr>
                                        <p:cTn id="85" dur="1200"/>
                                        <p:tgtEl>
                                          <p:spTgt spid="20"/>
                                        </p:tgtEl>
                                      </p:cBhvr>
                                    </p:animEffect>
                                  </p:childTnLst>
                                </p:cTn>
                              </p:par>
                              <p:par>
                                <p:cTn id="86" presetID="22" presetClass="entr" presetSubtype="8" fill="hold" grpId="0" nodeType="withEffect">
                                  <p:stCondLst>
                                    <p:cond delay="1050"/>
                                  </p:stCondLst>
                                  <p:childTnLst>
                                    <p:set>
                                      <p:cBhvr>
                                        <p:cTn id="87" dur="1" fill="hold">
                                          <p:stCondLst>
                                            <p:cond delay="0"/>
                                          </p:stCondLst>
                                        </p:cTn>
                                        <p:tgtEl>
                                          <p:spTgt spid="21"/>
                                        </p:tgtEl>
                                        <p:attrNameLst>
                                          <p:attrName>style.visibility</p:attrName>
                                        </p:attrNameLst>
                                      </p:cBhvr>
                                      <p:to>
                                        <p:strVal val="visible"/>
                                      </p:to>
                                    </p:set>
                                    <p:animEffect transition="in" filter="wipe(left)">
                                      <p:cBhvr>
                                        <p:cTn id="88" dur="12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20" grpId="0"/>
      <p:bldP spid="21" grpId="0"/>
      <p:bldP spid="45" grpId="0" bldLvl="0" animBg="1"/>
      <p:bldP spid="47" grpId="0" bldLvl="0" animBg="1"/>
      <p:bldP spid="26" grpId="0" bldLvl="0" animBg="1"/>
      <p:bldP spid="27" grpId="0" bldLvl="0" animBg="1"/>
      <p:bldP spid="28" grpId="0" bldLvl="0" animBg="1"/>
      <p:bldP spid="29" grpId="0" bldLvl="0" animBg="1"/>
      <p:bldP spid="53" grpId="0"/>
      <p:bldP spid="54" grpId="0"/>
      <p:bldP spid="55" grpId="0"/>
      <p:bldP spid="5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705100" y="1991671"/>
            <a:ext cx="6781800" cy="1717366"/>
            <a:chOff x="1104899" y="1958705"/>
            <a:chExt cx="9982203" cy="2288352"/>
          </a:xfrm>
        </p:grpSpPr>
        <p:sp>
          <p:nvSpPr>
            <p:cNvPr id="30" name="矩形 10"/>
            <p:cNvSpPr/>
            <p:nvPr/>
          </p:nvSpPr>
          <p:spPr>
            <a:xfrm>
              <a:off x="1104899" y="1958705"/>
              <a:ext cx="9982201" cy="1754949"/>
            </a:xfrm>
            <a:custGeom>
              <a:avLst/>
              <a:gdLst>
                <a:gd name="connsiteX0" fmla="*/ 0 w 12192000"/>
                <a:gd name="connsiteY0" fmla="*/ 0 h 1690048"/>
                <a:gd name="connsiteX1" fmla="*/ 12192000 w 12192000"/>
                <a:gd name="connsiteY1" fmla="*/ 0 h 1690048"/>
                <a:gd name="connsiteX2" fmla="*/ 12192000 w 12192000"/>
                <a:gd name="connsiteY2" fmla="*/ 1690048 h 1690048"/>
                <a:gd name="connsiteX3" fmla="*/ 0 w 12192000"/>
                <a:gd name="connsiteY3" fmla="*/ 1690048 h 1690048"/>
                <a:gd name="connsiteX4" fmla="*/ 0 w 12192000"/>
                <a:gd name="connsiteY4" fmla="*/ 0 h 1690048"/>
                <a:gd name="connsiteX0-1" fmla="*/ 0 w 12192000"/>
                <a:gd name="connsiteY0-2" fmla="*/ 8731 h 1698779"/>
                <a:gd name="connsiteX1-3" fmla="*/ 6092456 w 12192000"/>
                <a:gd name="connsiteY1-4" fmla="*/ 0 h 1698779"/>
                <a:gd name="connsiteX2-5" fmla="*/ 12192000 w 12192000"/>
                <a:gd name="connsiteY2-6" fmla="*/ 8731 h 1698779"/>
                <a:gd name="connsiteX3-7" fmla="*/ 12192000 w 12192000"/>
                <a:gd name="connsiteY3-8" fmla="*/ 1698779 h 1698779"/>
                <a:gd name="connsiteX4-9" fmla="*/ 0 w 12192000"/>
                <a:gd name="connsiteY4-10" fmla="*/ 1698779 h 1698779"/>
                <a:gd name="connsiteX5" fmla="*/ 0 w 12192000"/>
                <a:gd name="connsiteY5" fmla="*/ 8731 h 1698779"/>
                <a:gd name="connsiteX0-11" fmla="*/ 0 w 12192000"/>
                <a:gd name="connsiteY0-12" fmla="*/ 444666 h 2134714"/>
                <a:gd name="connsiteX1-13" fmla="*/ 6092456 w 12192000"/>
                <a:gd name="connsiteY1-14" fmla="*/ 0 h 2134714"/>
                <a:gd name="connsiteX2-15" fmla="*/ 12192000 w 12192000"/>
                <a:gd name="connsiteY2-16" fmla="*/ 444666 h 2134714"/>
                <a:gd name="connsiteX3-17" fmla="*/ 12192000 w 12192000"/>
                <a:gd name="connsiteY3-18" fmla="*/ 2134714 h 2134714"/>
                <a:gd name="connsiteX4-19" fmla="*/ 0 w 12192000"/>
                <a:gd name="connsiteY4-20" fmla="*/ 2134714 h 2134714"/>
                <a:gd name="connsiteX5-21" fmla="*/ 0 w 12192000"/>
                <a:gd name="connsiteY5-22" fmla="*/ 444666 h 2134714"/>
                <a:gd name="connsiteX0-23" fmla="*/ 0 w 12192000"/>
                <a:gd name="connsiteY0-24" fmla="*/ 444666 h 2134714"/>
                <a:gd name="connsiteX1-25" fmla="*/ 6092456 w 12192000"/>
                <a:gd name="connsiteY1-26" fmla="*/ 0 h 2134714"/>
                <a:gd name="connsiteX2-27" fmla="*/ 6916373 w 12192000"/>
                <a:gd name="connsiteY2-28" fmla="*/ 43713 h 2134714"/>
                <a:gd name="connsiteX3-29" fmla="*/ 12192000 w 12192000"/>
                <a:gd name="connsiteY3-30" fmla="*/ 444666 h 2134714"/>
                <a:gd name="connsiteX4-31" fmla="*/ 12192000 w 12192000"/>
                <a:gd name="connsiteY4-32" fmla="*/ 2134714 h 2134714"/>
                <a:gd name="connsiteX5-33" fmla="*/ 0 w 12192000"/>
                <a:gd name="connsiteY5-34" fmla="*/ 2134714 h 2134714"/>
                <a:gd name="connsiteX6" fmla="*/ 0 w 12192000"/>
                <a:gd name="connsiteY6" fmla="*/ 444666 h 2134714"/>
                <a:gd name="connsiteX0-35" fmla="*/ 0 w 12192000"/>
                <a:gd name="connsiteY0-36" fmla="*/ 444666 h 2134714"/>
                <a:gd name="connsiteX1-37" fmla="*/ 6092456 w 12192000"/>
                <a:gd name="connsiteY1-38" fmla="*/ 0 h 2134714"/>
                <a:gd name="connsiteX2-39" fmla="*/ 7509566 w 12192000"/>
                <a:gd name="connsiteY2-40" fmla="*/ 81813 h 2134714"/>
                <a:gd name="connsiteX3-41" fmla="*/ 12192000 w 12192000"/>
                <a:gd name="connsiteY3-42" fmla="*/ 444666 h 2134714"/>
                <a:gd name="connsiteX4-43" fmla="*/ 12192000 w 12192000"/>
                <a:gd name="connsiteY4-44" fmla="*/ 2134714 h 2134714"/>
                <a:gd name="connsiteX5-45" fmla="*/ 0 w 12192000"/>
                <a:gd name="connsiteY5-46" fmla="*/ 2134714 h 2134714"/>
                <a:gd name="connsiteX6-47" fmla="*/ 0 w 12192000"/>
                <a:gd name="connsiteY6-48" fmla="*/ 444666 h 2134714"/>
                <a:gd name="connsiteX0-49" fmla="*/ 0 w 12192000"/>
                <a:gd name="connsiteY0-50" fmla="*/ 444666 h 2134714"/>
                <a:gd name="connsiteX1-51" fmla="*/ 4291180 w 12192000"/>
                <a:gd name="connsiteY1-52" fmla="*/ 119913 h 2134714"/>
                <a:gd name="connsiteX2-53" fmla="*/ 6092456 w 12192000"/>
                <a:gd name="connsiteY2-54" fmla="*/ 0 h 2134714"/>
                <a:gd name="connsiteX3-55" fmla="*/ 7509566 w 12192000"/>
                <a:gd name="connsiteY3-56" fmla="*/ 81813 h 2134714"/>
                <a:gd name="connsiteX4-57" fmla="*/ 12192000 w 12192000"/>
                <a:gd name="connsiteY4-58" fmla="*/ 444666 h 2134714"/>
                <a:gd name="connsiteX5-59" fmla="*/ 12192000 w 12192000"/>
                <a:gd name="connsiteY5-60" fmla="*/ 2134714 h 2134714"/>
                <a:gd name="connsiteX6-61" fmla="*/ 0 w 12192000"/>
                <a:gd name="connsiteY6-62" fmla="*/ 2134714 h 2134714"/>
                <a:gd name="connsiteX7" fmla="*/ 0 w 12192000"/>
                <a:gd name="connsiteY7" fmla="*/ 444666 h 2134714"/>
                <a:gd name="connsiteX0-63" fmla="*/ 0 w 12192000"/>
                <a:gd name="connsiteY0-64" fmla="*/ 362853 h 2052901"/>
                <a:gd name="connsiteX1-65" fmla="*/ 4291180 w 12192000"/>
                <a:gd name="connsiteY1-66" fmla="*/ 38100 h 2052901"/>
                <a:gd name="connsiteX2-67" fmla="*/ 6092456 w 12192000"/>
                <a:gd name="connsiteY2-68" fmla="*/ 19787 h 2052901"/>
                <a:gd name="connsiteX3-69" fmla="*/ 7509566 w 12192000"/>
                <a:gd name="connsiteY3-70" fmla="*/ 0 h 2052901"/>
                <a:gd name="connsiteX4-71" fmla="*/ 12192000 w 12192000"/>
                <a:gd name="connsiteY4-72" fmla="*/ 362853 h 2052901"/>
                <a:gd name="connsiteX5-73" fmla="*/ 12192000 w 12192000"/>
                <a:gd name="connsiteY5-74" fmla="*/ 2052901 h 2052901"/>
                <a:gd name="connsiteX6-75" fmla="*/ 0 w 12192000"/>
                <a:gd name="connsiteY6-76" fmla="*/ 2052901 h 2052901"/>
                <a:gd name="connsiteX7-77" fmla="*/ 0 w 12192000"/>
                <a:gd name="connsiteY7-78" fmla="*/ 362853 h 2052901"/>
                <a:gd name="connsiteX0-79" fmla="*/ 0 w 12192000"/>
                <a:gd name="connsiteY0-80" fmla="*/ 350153 h 2040201"/>
                <a:gd name="connsiteX1-81" fmla="*/ 4291180 w 12192000"/>
                <a:gd name="connsiteY1-82" fmla="*/ 25400 h 2040201"/>
                <a:gd name="connsiteX2-83" fmla="*/ 6092456 w 12192000"/>
                <a:gd name="connsiteY2-84" fmla="*/ 7087 h 2040201"/>
                <a:gd name="connsiteX3-85" fmla="*/ 7724125 w 12192000"/>
                <a:gd name="connsiteY3-86" fmla="*/ 0 h 2040201"/>
                <a:gd name="connsiteX4-87" fmla="*/ 12192000 w 12192000"/>
                <a:gd name="connsiteY4-88" fmla="*/ 350153 h 2040201"/>
                <a:gd name="connsiteX5-89" fmla="*/ 12192000 w 12192000"/>
                <a:gd name="connsiteY5-90" fmla="*/ 2040201 h 2040201"/>
                <a:gd name="connsiteX6-91" fmla="*/ 0 w 12192000"/>
                <a:gd name="connsiteY6-92" fmla="*/ 2040201 h 2040201"/>
                <a:gd name="connsiteX7-93" fmla="*/ 0 w 12192000"/>
                <a:gd name="connsiteY7-94" fmla="*/ 350153 h 2040201"/>
                <a:gd name="connsiteX0-95" fmla="*/ 0 w 12192000"/>
                <a:gd name="connsiteY0-96" fmla="*/ 350153 h 2040201"/>
                <a:gd name="connsiteX1-97" fmla="*/ 4291180 w 12192000"/>
                <a:gd name="connsiteY1-98" fmla="*/ 25400 h 2040201"/>
                <a:gd name="connsiteX2-99" fmla="*/ 6092456 w 12192000"/>
                <a:gd name="connsiteY2-100" fmla="*/ 7087 h 2040201"/>
                <a:gd name="connsiteX3-101" fmla="*/ 7724125 w 12192000"/>
                <a:gd name="connsiteY3-102" fmla="*/ 0 h 2040201"/>
                <a:gd name="connsiteX4-103" fmla="*/ 12192000 w 12192000"/>
                <a:gd name="connsiteY4-104" fmla="*/ 350153 h 2040201"/>
                <a:gd name="connsiteX5-105" fmla="*/ 12192000 w 12192000"/>
                <a:gd name="connsiteY5-106" fmla="*/ 2040201 h 2040201"/>
                <a:gd name="connsiteX6-107" fmla="*/ 0 w 12192000"/>
                <a:gd name="connsiteY6-108" fmla="*/ 2040201 h 2040201"/>
                <a:gd name="connsiteX7-109" fmla="*/ 0 w 12192000"/>
                <a:gd name="connsiteY7-110" fmla="*/ 350153 h 2040201"/>
                <a:gd name="connsiteX0-111" fmla="*/ 0 w 12192000"/>
                <a:gd name="connsiteY0-112" fmla="*/ 350153 h 2040201"/>
                <a:gd name="connsiteX1-113" fmla="*/ 4291180 w 12192000"/>
                <a:gd name="connsiteY1-114" fmla="*/ 25400 h 2040201"/>
                <a:gd name="connsiteX2-115" fmla="*/ 6092456 w 12192000"/>
                <a:gd name="connsiteY2-116" fmla="*/ 7087 h 2040201"/>
                <a:gd name="connsiteX3-117" fmla="*/ 7724125 w 12192000"/>
                <a:gd name="connsiteY3-118" fmla="*/ 0 h 2040201"/>
                <a:gd name="connsiteX4-119" fmla="*/ 12192000 w 12192000"/>
                <a:gd name="connsiteY4-120" fmla="*/ 350153 h 2040201"/>
                <a:gd name="connsiteX5-121" fmla="*/ 12192000 w 12192000"/>
                <a:gd name="connsiteY5-122" fmla="*/ 2040201 h 2040201"/>
                <a:gd name="connsiteX6-123" fmla="*/ 0 w 12192000"/>
                <a:gd name="connsiteY6-124" fmla="*/ 2040201 h 2040201"/>
                <a:gd name="connsiteX7-125" fmla="*/ 0 w 12192000"/>
                <a:gd name="connsiteY7-126" fmla="*/ 350153 h 2040201"/>
                <a:gd name="connsiteX0-127" fmla="*/ 0 w 12192000"/>
                <a:gd name="connsiteY0-128" fmla="*/ 350153 h 2040201"/>
                <a:gd name="connsiteX1-129" fmla="*/ 4291180 w 12192000"/>
                <a:gd name="connsiteY1-130" fmla="*/ 25400 h 2040201"/>
                <a:gd name="connsiteX2-131" fmla="*/ 6092456 w 12192000"/>
                <a:gd name="connsiteY2-132" fmla="*/ 7087 h 2040201"/>
                <a:gd name="connsiteX3-133" fmla="*/ 7724125 w 12192000"/>
                <a:gd name="connsiteY3-134" fmla="*/ 0 h 2040201"/>
                <a:gd name="connsiteX4-135" fmla="*/ 12192000 w 12192000"/>
                <a:gd name="connsiteY4-136" fmla="*/ 350153 h 2040201"/>
                <a:gd name="connsiteX5-137" fmla="*/ 12192000 w 12192000"/>
                <a:gd name="connsiteY5-138" fmla="*/ 2040201 h 2040201"/>
                <a:gd name="connsiteX6-139" fmla="*/ 0 w 12192000"/>
                <a:gd name="connsiteY6-140" fmla="*/ 2040201 h 2040201"/>
                <a:gd name="connsiteX7-141" fmla="*/ 0 w 12192000"/>
                <a:gd name="connsiteY7-142" fmla="*/ 350153 h 2040201"/>
                <a:gd name="connsiteX0-143" fmla="*/ 0 w 12192000"/>
                <a:gd name="connsiteY0-144" fmla="*/ 370449 h 2060497"/>
                <a:gd name="connsiteX1-145" fmla="*/ 4291180 w 12192000"/>
                <a:gd name="connsiteY1-146" fmla="*/ 45696 h 2060497"/>
                <a:gd name="connsiteX2-147" fmla="*/ 6092456 w 12192000"/>
                <a:gd name="connsiteY2-148" fmla="*/ 27383 h 2060497"/>
                <a:gd name="connsiteX3-149" fmla="*/ 7724125 w 12192000"/>
                <a:gd name="connsiteY3-150" fmla="*/ 20296 h 2060497"/>
                <a:gd name="connsiteX4-151" fmla="*/ 12192000 w 12192000"/>
                <a:gd name="connsiteY4-152" fmla="*/ 370449 h 2060497"/>
                <a:gd name="connsiteX5-153" fmla="*/ 12192000 w 12192000"/>
                <a:gd name="connsiteY5-154" fmla="*/ 2060497 h 2060497"/>
                <a:gd name="connsiteX6-155" fmla="*/ 0 w 12192000"/>
                <a:gd name="connsiteY6-156" fmla="*/ 2060497 h 2060497"/>
                <a:gd name="connsiteX7-157" fmla="*/ 0 w 12192000"/>
                <a:gd name="connsiteY7-158" fmla="*/ 370449 h 2060497"/>
                <a:gd name="connsiteX0-159" fmla="*/ 0 w 12192000"/>
                <a:gd name="connsiteY0-160" fmla="*/ 381402 h 2071450"/>
                <a:gd name="connsiteX1-161" fmla="*/ 4291180 w 12192000"/>
                <a:gd name="connsiteY1-162" fmla="*/ 56649 h 2071450"/>
                <a:gd name="connsiteX2-163" fmla="*/ 7724125 w 12192000"/>
                <a:gd name="connsiteY2-164" fmla="*/ 31249 h 2071450"/>
                <a:gd name="connsiteX3-165" fmla="*/ 12192000 w 12192000"/>
                <a:gd name="connsiteY3-166" fmla="*/ 381402 h 2071450"/>
                <a:gd name="connsiteX4-167" fmla="*/ 12192000 w 12192000"/>
                <a:gd name="connsiteY4-168" fmla="*/ 2071450 h 2071450"/>
                <a:gd name="connsiteX5-169" fmla="*/ 0 w 12192000"/>
                <a:gd name="connsiteY5-170" fmla="*/ 2071450 h 2071450"/>
                <a:gd name="connsiteX6-171" fmla="*/ 0 w 12192000"/>
                <a:gd name="connsiteY6-172" fmla="*/ 381402 h 20714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47" y="connsiteY6-48"/>
                </a:cxn>
              </a:cxnLst>
              <a:rect l="l" t="t" r="r" b="b"/>
              <a:pathLst>
                <a:path w="12192000" h="2071450">
                  <a:moveTo>
                    <a:pt x="0" y="381402"/>
                  </a:moveTo>
                  <a:cubicBezTo>
                    <a:pt x="1430393" y="273151"/>
                    <a:pt x="2620986" y="139500"/>
                    <a:pt x="4291180" y="56649"/>
                  </a:cubicBezTo>
                  <a:cubicBezTo>
                    <a:pt x="5578534" y="-1710"/>
                    <a:pt x="6407322" y="-22877"/>
                    <a:pt x="7724125" y="31249"/>
                  </a:cubicBezTo>
                  <a:cubicBezTo>
                    <a:pt x="9453218" y="109867"/>
                    <a:pt x="10702708" y="264684"/>
                    <a:pt x="12192000" y="381402"/>
                  </a:cubicBezTo>
                  <a:lnTo>
                    <a:pt x="12192000" y="2071450"/>
                  </a:lnTo>
                  <a:lnTo>
                    <a:pt x="0" y="2071450"/>
                  </a:lnTo>
                  <a:lnTo>
                    <a:pt x="0" y="381402"/>
                  </a:lnTo>
                  <a:close/>
                </a:path>
              </a:pathLst>
            </a:custGeom>
            <a:gradFill flip="none" rotWithShape="1">
              <a:gsLst>
                <a:gs pos="0">
                  <a:schemeClr val="bg2">
                    <a:lumMod val="50000"/>
                  </a:schemeClr>
                </a:gs>
                <a:gs pos="50000">
                  <a:schemeClr val="bg2">
                    <a:lumMod val="20000"/>
                    <a:lumOff val="80000"/>
                    <a:alpha val="0"/>
                  </a:schemeClr>
                </a:gs>
                <a:gs pos="100000">
                  <a:schemeClr val="bg2">
                    <a:lumMod val="50000"/>
                  </a:schemeClr>
                </a:gs>
              </a:gsLst>
              <a:lin ang="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10"/>
            <p:cNvSpPr/>
            <p:nvPr/>
          </p:nvSpPr>
          <p:spPr>
            <a:xfrm flipV="1">
              <a:off x="1104902" y="2492104"/>
              <a:ext cx="9982200" cy="1754953"/>
            </a:xfrm>
            <a:custGeom>
              <a:avLst/>
              <a:gdLst>
                <a:gd name="connsiteX0" fmla="*/ 0 w 12192000"/>
                <a:gd name="connsiteY0" fmla="*/ 0 h 1690048"/>
                <a:gd name="connsiteX1" fmla="*/ 12192000 w 12192000"/>
                <a:gd name="connsiteY1" fmla="*/ 0 h 1690048"/>
                <a:gd name="connsiteX2" fmla="*/ 12192000 w 12192000"/>
                <a:gd name="connsiteY2" fmla="*/ 1690048 h 1690048"/>
                <a:gd name="connsiteX3" fmla="*/ 0 w 12192000"/>
                <a:gd name="connsiteY3" fmla="*/ 1690048 h 1690048"/>
                <a:gd name="connsiteX4" fmla="*/ 0 w 12192000"/>
                <a:gd name="connsiteY4" fmla="*/ 0 h 1690048"/>
                <a:gd name="connsiteX0-1" fmla="*/ 0 w 12192000"/>
                <a:gd name="connsiteY0-2" fmla="*/ 8731 h 1698779"/>
                <a:gd name="connsiteX1-3" fmla="*/ 6092456 w 12192000"/>
                <a:gd name="connsiteY1-4" fmla="*/ 0 h 1698779"/>
                <a:gd name="connsiteX2-5" fmla="*/ 12192000 w 12192000"/>
                <a:gd name="connsiteY2-6" fmla="*/ 8731 h 1698779"/>
                <a:gd name="connsiteX3-7" fmla="*/ 12192000 w 12192000"/>
                <a:gd name="connsiteY3-8" fmla="*/ 1698779 h 1698779"/>
                <a:gd name="connsiteX4-9" fmla="*/ 0 w 12192000"/>
                <a:gd name="connsiteY4-10" fmla="*/ 1698779 h 1698779"/>
                <a:gd name="connsiteX5" fmla="*/ 0 w 12192000"/>
                <a:gd name="connsiteY5" fmla="*/ 8731 h 1698779"/>
                <a:gd name="connsiteX0-11" fmla="*/ 0 w 12192000"/>
                <a:gd name="connsiteY0-12" fmla="*/ 444666 h 2134714"/>
                <a:gd name="connsiteX1-13" fmla="*/ 6092456 w 12192000"/>
                <a:gd name="connsiteY1-14" fmla="*/ 0 h 2134714"/>
                <a:gd name="connsiteX2-15" fmla="*/ 12192000 w 12192000"/>
                <a:gd name="connsiteY2-16" fmla="*/ 444666 h 2134714"/>
                <a:gd name="connsiteX3-17" fmla="*/ 12192000 w 12192000"/>
                <a:gd name="connsiteY3-18" fmla="*/ 2134714 h 2134714"/>
                <a:gd name="connsiteX4-19" fmla="*/ 0 w 12192000"/>
                <a:gd name="connsiteY4-20" fmla="*/ 2134714 h 2134714"/>
                <a:gd name="connsiteX5-21" fmla="*/ 0 w 12192000"/>
                <a:gd name="connsiteY5-22" fmla="*/ 444666 h 2134714"/>
                <a:gd name="connsiteX0-23" fmla="*/ 0 w 12192000"/>
                <a:gd name="connsiteY0-24" fmla="*/ 444666 h 2134714"/>
                <a:gd name="connsiteX1-25" fmla="*/ 6092456 w 12192000"/>
                <a:gd name="connsiteY1-26" fmla="*/ 0 h 2134714"/>
                <a:gd name="connsiteX2-27" fmla="*/ 6916373 w 12192000"/>
                <a:gd name="connsiteY2-28" fmla="*/ 43713 h 2134714"/>
                <a:gd name="connsiteX3-29" fmla="*/ 12192000 w 12192000"/>
                <a:gd name="connsiteY3-30" fmla="*/ 444666 h 2134714"/>
                <a:gd name="connsiteX4-31" fmla="*/ 12192000 w 12192000"/>
                <a:gd name="connsiteY4-32" fmla="*/ 2134714 h 2134714"/>
                <a:gd name="connsiteX5-33" fmla="*/ 0 w 12192000"/>
                <a:gd name="connsiteY5-34" fmla="*/ 2134714 h 2134714"/>
                <a:gd name="connsiteX6" fmla="*/ 0 w 12192000"/>
                <a:gd name="connsiteY6" fmla="*/ 444666 h 2134714"/>
                <a:gd name="connsiteX0-35" fmla="*/ 0 w 12192000"/>
                <a:gd name="connsiteY0-36" fmla="*/ 444666 h 2134714"/>
                <a:gd name="connsiteX1-37" fmla="*/ 6092456 w 12192000"/>
                <a:gd name="connsiteY1-38" fmla="*/ 0 h 2134714"/>
                <a:gd name="connsiteX2-39" fmla="*/ 7509566 w 12192000"/>
                <a:gd name="connsiteY2-40" fmla="*/ 81813 h 2134714"/>
                <a:gd name="connsiteX3-41" fmla="*/ 12192000 w 12192000"/>
                <a:gd name="connsiteY3-42" fmla="*/ 444666 h 2134714"/>
                <a:gd name="connsiteX4-43" fmla="*/ 12192000 w 12192000"/>
                <a:gd name="connsiteY4-44" fmla="*/ 2134714 h 2134714"/>
                <a:gd name="connsiteX5-45" fmla="*/ 0 w 12192000"/>
                <a:gd name="connsiteY5-46" fmla="*/ 2134714 h 2134714"/>
                <a:gd name="connsiteX6-47" fmla="*/ 0 w 12192000"/>
                <a:gd name="connsiteY6-48" fmla="*/ 444666 h 2134714"/>
                <a:gd name="connsiteX0-49" fmla="*/ 0 w 12192000"/>
                <a:gd name="connsiteY0-50" fmla="*/ 444666 h 2134714"/>
                <a:gd name="connsiteX1-51" fmla="*/ 4291180 w 12192000"/>
                <a:gd name="connsiteY1-52" fmla="*/ 119913 h 2134714"/>
                <a:gd name="connsiteX2-53" fmla="*/ 6092456 w 12192000"/>
                <a:gd name="connsiteY2-54" fmla="*/ 0 h 2134714"/>
                <a:gd name="connsiteX3-55" fmla="*/ 7509566 w 12192000"/>
                <a:gd name="connsiteY3-56" fmla="*/ 81813 h 2134714"/>
                <a:gd name="connsiteX4-57" fmla="*/ 12192000 w 12192000"/>
                <a:gd name="connsiteY4-58" fmla="*/ 444666 h 2134714"/>
                <a:gd name="connsiteX5-59" fmla="*/ 12192000 w 12192000"/>
                <a:gd name="connsiteY5-60" fmla="*/ 2134714 h 2134714"/>
                <a:gd name="connsiteX6-61" fmla="*/ 0 w 12192000"/>
                <a:gd name="connsiteY6-62" fmla="*/ 2134714 h 2134714"/>
                <a:gd name="connsiteX7" fmla="*/ 0 w 12192000"/>
                <a:gd name="connsiteY7" fmla="*/ 444666 h 2134714"/>
                <a:gd name="connsiteX0-63" fmla="*/ 0 w 12192000"/>
                <a:gd name="connsiteY0-64" fmla="*/ 362853 h 2052901"/>
                <a:gd name="connsiteX1-65" fmla="*/ 4291180 w 12192000"/>
                <a:gd name="connsiteY1-66" fmla="*/ 38100 h 2052901"/>
                <a:gd name="connsiteX2-67" fmla="*/ 6092456 w 12192000"/>
                <a:gd name="connsiteY2-68" fmla="*/ 19787 h 2052901"/>
                <a:gd name="connsiteX3-69" fmla="*/ 7509566 w 12192000"/>
                <a:gd name="connsiteY3-70" fmla="*/ 0 h 2052901"/>
                <a:gd name="connsiteX4-71" fmla="*/ 12192000 w 12192000"/>
                <a:gd name="connsiteY4-72" fmla="*/ 362853 h 2052901"/>
                <a:gd name="connsiteX5-73" fmla="*/ 12192000 w 12192000"/>
                <a:gd name="connsiteY5-74" fmla="*/ 2052901 h 2052901"/>
                <a:gd name="connsiteX6-75" fmla="*/ 0 w 12192000"/>
                <a:gd name="connsiteY6-76" fmla="*/ 2052901 h 2052901"/>
                <a:gd name="connsiteX7-77" fmla="*/ 0 w 12192000"/>
                <a:gd name="connsiteY7-78" fmla="*/ 362853 h 2052901"/>
                <a:gd name="connsiteX0-79" fmla="*/ 0 w 12192000"/>
                <a:gd name="connsiteY0-80" fmla="*/ 350153 h 2040201"/>
                <a:gd name="connsiteX1-81" fmla="*/ 4291180 w 12192000"/>
                <a:gd name="connsiteY1-82" fmla="*/ 25400 h 2040201"/>
                <a:gd name="connsiteX2-83" fmla="*/ 6092456 w 12192000"/>
                <a:gd name="connsiteY2-84" fmla="*/ 7087 h 2040201"/>
                <a:gd name="connsiteX3-85" fmla="*/ 7724125 w 12192000"/>
                <a:gd name="connsiteY3-86" fmla="*/ 0 h 2040201"/>
                <a:gd name="connsiteX4-87" fmla="*/ 12192000 w 12192000"/>
                <a:gd name="connsiteY4-88" fmla="*/ 350153 h 2040201"/>
                <a:gd name="connsiteX5-89" fmla="*/ 12192000 w 12192000"/>
                <a:gd name="connsiteY5-90" fmla="*/ 2040201 h 2040201"/>
                <a:gd name="connsiteX6-91" fmla="*/ 0 w 12192000"/>
                <a:gd name="connsiteY6-92" fmla="*/ 2040201 h 2040201"/>
                <a:gd name="connsiteX7-93" fmla="*/ 0 w 12192000"/>
                <a:gd name="connsiteY7-94" fmla="*/ 350153 h 2040201"/>
                <a:gd name="connsiteX0-95" fmla="*/ 0 w 12192000"/>
                <a:gd name="connsiteY0-96" fmla="*/ 350153 h 2040201"/>
                <a:gd name="connsiteX1-97" fmla="*/ 4291180 w 12192000"/>
                <a:gd name="connsiteY1-98" fmla="*/ 25400 h 2040201"/>
                <a:gd name="connsiteX2-99" fmla="*/ 6092456 w 12192000"/>
                <a:gd name="connsiteY2-100" fmla="*/ 7087 h 2040201"/>
                <a:gd name="connsiteX3-101" fmla="*/ 7724125 w 12192000"/>
                <a:gd name="connsiteY3-102" fmla="*/ 0 h 2040201"/>
                <a:gd name="connsiteX4-103" fmla="*/ 12192000 w 12192000"/>
                <a:gd name="connsiteY4-104" fmla="*/ 350153 h 2040201"/>
                <a:gd name="connsiteX5-105" fmla="*/ 12192000 w 12192000"/>
                <a:gd name="connsiteY5-106" fmla="*/ 2040201 h 2040201"/>
                <a:gd name="connsiteX6-107" fmla="*/ 0 w 12192000"/>
                <a:gd name="connsiteY6-108" fmla="*/ 2040201 h 2040201"/>
                <a:gd name="connsiteX7-109" fmla="*/ 0 w 12192000"/>
                <a:gd name="connsiteY7-110" fmla="*/ 350153 h 2040201"/>
                <a:gd name="connsiteX0-111" fmla="*/ 0 w 12192000"/>
                <a:gd name="connsiteY0-112" fmla="*/ 350153 h 2040201"/>
                <a:gd name="connsiteX1-113" fmla="*/ 4291180 w 12192000"/>
                <a:gd name="connsiteY1-114" fmla="*/ 25400 h 2040201"/>
                <a:gd name="connsiteX2-115" fmla="*/ 6092456 w 12192000"/>
                <a:gd name="connsiteY2-116" fmla="*/ 7087 h 2040201"/>
                <a:gd name="connsiteX3-117" fmla="*/ 7724125 w 12192000"/>
                <a:gd name="connsiteY3-118" fmla="*/ 0 h 2040201"/>
                <a:gd name="connsiteX4-119" fmla="*/ 12192000 w 12192000"/>
                <a:gd name="connsiteY4-120" fmla="*/ 350153 h 2040201"/>
                <a:gd name="connsiteX5-121" fmla="*/ 12192000 w 12192000"/>
                <a:gd name="connsiteY5-122" fmla="*/ 2040201 h 2040201"/>
                <a:gd name="connsiteX6-123" fmla="*/ 0 w 12192000"/>
                <a:gd name="connsiteY6-124" fmla="*/ 2040201 h 2040201"/>
                <a:gd name="connsiteX7-125" fmla="*/ 0 w 12192000"/>
                <a:gd name="connsiteY7-126" fmla="*/ 350153 h 2040201"/>
                <a:gd name="connsiteX0-127" fmla="*/ 0 w 12192000"/>
                <a:gd name="connsiteY0-128" fmla="*/ 350153 h 2040201"/>
                <a:gd name="connsiteX1-129" fmla="*/ 4291180 w 12192000"/>
                <a:gd name="connsiteY1-130" fmla="*/ 25400 h 2040201"/>
                <a:gd name="connsiteX2-131" fmla="*/ 6092456 w 12192000"/>
                <a:gd name="connsiteY2-132" fmla="*/ 7087 h 2040201"/>
                <a:gd name="connsiteX3-133" fmla="*/ 7724125 w 12192000"/>
                <a:gd name="connsiteY3-134" fmla="*/ 0 h 2040201"/>
                <a:gd name="connsiteX4-135" fmla="*/ 12192000 w 12192000"/>
                <a:gd name="connsiteY4-136" fmla="*/ 350153 h 2040201"/>
                <a:gd name="connsiteX5-137" fmla="*/ 12192000 w 12192000"/>
                <a:gd name="connsiteY5-138" fmla="*/ 2040201 h 2040201"/>
                <a:gd name="connsiteX6-139" fmla="*/ 0 w 12192000"/>
                <a:gd name="connsiteY6-140" fmla="*/ 2040201 h 2040201"/>
                <a:gd name="connsiteX7-141" fmla="*/ 0 w 12192000"/>
                <a:gd name="connsiteY7-142" fmla="*/ 350153 h 2040201"/>
                <a:gd name="connsiteX0-143" fmla="*/ 0 w 12192000"/>
                <a:gd name="connsiteY0-144" fmla="*/ 370449 h 2060497"/>
                <a:gd name="connsiteX1-145" fmla="*/ 4291180 w 12192000"/>
                <a:gd name="connsiteY1-146" fmla="*/ 45696 h 2060497"/>
                <a:gd name="connsiteX2-147" fmla="*/ 6092456 w 12192000"/>
                <a:gd name="connsiteY2-148" fmla="*/ 27383 h 2060497"/>
                <a:gd name="connsiteX3-149" fmla="*/ 7724125 w 12192000"/>
                <a:gd name="connsiteY3-150" fmla="*/ 20296 h 2060497"/>
                <a:gd name="connsiteX4-151" fmla="*/ 12192000 w 12192000"/>
                <a:gd name="connsiteY4-152" fmla="*/ 370449 h 2060497"/>
                <a:gd name="connsiteX5-153" fmla="*/ 12192000 w 12192000"/>
                <a:gd name="connsiteY5-154" fmla="*/ 2060497 h 2060497"/>
                <a:gd name="connsiteX6-155" fmla="*/ 0 w 12192000"/>
                <a:gd name="connsiteY6-156" fmla="*/ 2060497 h 2060497"/>
                <a:gd name="connsiteX7-157" fmla="*/ 0 w 12192000"/>
                <a:gd name="connsiteY7-158" fmla="*/ 370449 h 2060497"/>
                <a:gd name="connsiteX0-159" fmla="*/ 0 w 12192000"/>
                <a:gd name="connsiteY0-160" fmla="*/ 381402 h 2071450"/>
                <a:gd name="connsiteX1-161" fmla="*/ 4291180 w 12192000"/>
                <a:gd name="connsiteY1-162" fmla="*/ 56649 h 2071450"/>
                <a:gd name="connsiteX2-163" fmla="*/ 7724125 w 12192000"/>
                <a:gd name="connsiteY2-164" fmla="*/ 31249 h 2071450"/>
                <a:gd name="connsiteX3-165" fmla="*/ 12192000 w 12192000"/>
                <a:gd name="connsiteY3-166" fmla="*/ 381402 h 2071450"/>
                <a:gd name="connsiteX4-167" fmla="*/ 12192000 w 12192000"/>
                <a:gd name="connsiteY4-168" fmla="*/ 2071450 h 2071450"/>
                <a:gd name="connsiteX5-169" fmla="*/ 0 w 12192000"/>
                <a:gd name="connsiteY5-170" fmla="*/ 2071450 h 2071450"/>
                <a:gd name="connsiteX6-171" fmla="*/ 0 w 12192000"/>
                <a:gd name="connsiteY6-172" fmla="*/ 381402 h 20714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47" y="connsiteY6-48"/>
                </a:cxn>
              </a:cxnLst>
              <a:rect l="l" t="t" r="r" b="b"/>
              <a:pathLst>
                <a:path w="12192000" h="2071450">
                  <a:moveTo>
                    <a:pt x="0" y="381402"/>
                  </a:moveTo>
                  <a:cubicBezTo>
                    <a:pt x="1430393" y="273151"/>
                    <a:pt x="2620986" y="139500"/>
                    <a:pt x="4291180" y="56649"/>
                  </a:cubicBezTo>
                  <a:cubicBezTo>
                    <a:pt x="5578534" y="-1710"/>
                    <a:pt x="6407322" y="-22877"/>
                    <a:pt x="7724125" y="31249"/>
                  </a:cubicBezTo>
                  <a:cubicBezTo>
                    <a:pt x="9453218" y="109867"/>
                    <a:pt x="10702708" y="264684"/>
                    <a:pt x="12192000" y="381402"/>
                  </a:cubicBezTo>
                  <a:lnTo>
                    <a:pt x="12192000" y="2071450"/>
                  </a:lnTo>
                  <a:lnTo>
                    <a:pt x="0" y="2071450"/>
                  </a:lnTo>
                  <a:lnTo>
                    <a:pt x="0" y="381402"/>
                  </a:lnTo>
                  <a:close/>
                </a:path>
              </a:pathLst>
            </a:custGeom>
            <a:gradFill flip="none" rotWithShape="1">
              <a:gsLst>
                <a:gs pos="0">
                  <a:schemeClr val="bg2">
                    <a:lumMod val="50000"/>
                  </a:schemeClr>
                </a:gs>
                <a:gs pos="50000">
                  <a:schemeClr val="bg2">
                    <a:lumMod val="20000"/>
                    <a:lumOff val="80000"/>
                    <a:alpha val="0"/>
                  </a:schemeClr>
                </a:gs>
                <a:gs pos="100000">
                  <a:schemeClr val="bg2">
                    <a:lumMod val="50000"/>
                  </a:schemeClr>
                </a:gs>
              </a:gsLst>
              <a:lin ang="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2240150" y="2307050"/>
            <a:ext cx="7711700" cy="1075290"/>
            <a:chOff x="1024789" y="2669227"/>
            <a:chExt cx="10275671" cy="1432800"/>
          </a:xfrm>
          <a:solidFill>
            <a:schemeClr val="bg1"/>
          </a:solidFill>
        </p:grpSpPr>
        <p:sp>
          <p:nvSpPr>
            <p:cNvPr id="33" name="矩形 32"/>
            <p:cNvSpPr/>
            <p:nvPr/>
          </p:nvSpPr>
          <p:spPr>
            <a:xfrm>
              <a:off x="1912766" y="2670202"/>
              <a:ext cx="8366470" cy="1431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五边形 33"/>
            <p:cNvSpPr/>
            <p:nvPr/>
          </p:nvSpPr>
          <p:spPr>
            <a:xfrm>
              <a:off x="9189344" y="2669227"/>
              <a:ext cx="2111116" cy="1432800"/>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五边形 34"/>
            <p:cNvSpPr/>
            <p:nvPr/>
          </p:nvSpPr>
          <p:spPr>
            <a:xfrm flipH="1">
              <a:off x="1024789" y="2669227"/>
              <a:ext cx="2111114" cy="1432800"/>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TextBox 17"/>
          <p:cNvSpPr txBox="1"/>
          <p:nvPr/>
        </p:nvSpPr>
        <p:spPr>
          <a:xfrm>
            <a:off x="4163055" y="4406103"/>
            <a:ext cx="1811025" cy="294640"/>
          </a:xfrm>
          <a:prstGeom prst="rect">
            <a:avLst/>
          </a:prstGeom>
          <a:noFill/>
        </p:spPr>
        <p:txBody>
          <a:bodyPr wrap="square" lIns="0" tIns="0" rIns="0" bIns="0" rtlCol="0">
            <a:spAutoFit/>
          </a:bodyPr>
          <a:lstStyle>
            <a:defPPr>
              <a:defRPr lang="zh-CN"/>
            </a:defPPr>
            <a:lvl1pPr>
              <a:defRPr sz="1920">
                <a:solidFill>
                  <a:schemeClr val="tx2"/>
                </a:solidFill>
                <a:latin typeface="思源黑体 CN Light" panose="020B0300000000000000" pitchFamily="34" charset="-122"/>
                <a:ea typeface="思源黑体 CN Light" panose="020B0300000000000000" pitchFamily="34" charset="-122"/>
              </a:defRPr>
            </a:lvl1pPr>
          </a:lstStyle>
          <a:p>
            <a:r>
              <a:rPr lang="zh-CN" altLang="en-US" dirty="0">
                <a:solidFill>
                  <a:schemeClr val="bg1"/>
                </a:solidFill>
              </a:rPr>
              <a:t>系统模块设计</a:t>
            </a:r>
            <a:endParaRPr lang="en-US" altLang="zh-CN" dirty="0">
              <a:solidFill>
                <a:schemeClr val="bg1"/>
              </a:solidFill>
            </a:endParaRPr>
          </a:p>
        </p:txBody>
      </p:sp>
      <p:grpSp>
        <p:nvGrpSpPr>
          <p:cNvPr id="37" name="组合 36"/>
          <p:cNvGrpSpPr/>
          <p:nvPr/>
        </p:nvGrpSpPr>
        <p:grpSpPr>
          <a:xfrm>
            <a:off x="3680314" y="4466601"/>
            <a:ext cx="139309" cy="172819"/>
            <a:chOff x="4971660" y="1569718"/>
            <a:chExt cx="144016" cy="144016"/>
          </a:xfrm>
          <a:solidFill>
            <a:schemeClr val="bg2">
              <a:lumMod val="60000"/>
              <a:lumOff val="40000"/>
            </a:schemeClr>
          </a:solidFill>
        </p:grpSpPr>
        <p:sp>
          <p:nvSpPr>
            <p:cNvPr id="38" name="椭圆 37"/>
            <p:cNvSpPr/>
            <p:nvPr/>
          </p:nvSpPr>
          <p:spPr>
            <a:xfrm>
              <a:off x="4971660" y="1569718"/>
              <a:ext cx="144016" cy="144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5">
                <a:solidFill>
                  <a:schemeClr val="bg2">
                    <a:lumMod val="20000"/>
                    <a:lumOff val="80000"/>
                  </a:schemeClr>
                </a:solidFill>
              </a:endParaRPr>
            </a:p>
          </p:txBody>
        </p:sp>
        <p:sp>
          <p:nvSpPr>
            <p:cNvPr id="39" name="椭圆 38"/>
            <p:cNvSpPr/>
            <p:nvPr/>
          </p:nvSpPr>
          <p:spPr>
            <a:xfrm>
              <a:off x="5005748" y="1603806"/>
              <a:ext cx="75840" cy="75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5">
                <a:solidFill>
                  <a:schemeClr val="bg2">
                    <a:lumMod val="20000"/>
                    <a:lumOff val="80000"/>
                  </a:schemeClr>
                </a:solidFill>
              </a:endParaRPr>
            </a:p>
          </p:txBody>
        </p:sp>
      </p:grpSp>
      <p:grpSp>
        <p:nvGrpSpPr>
          <p:cNvPr id="40" name="组合 39"/>
          <p:cNvGrpSpPr/>
          <p:nvPr/>
        </p:nvGrpSpPr>
        <p:grpSpPr>
          <a:xfrm>
            <a:off x="3680314" y="5012047"/>
            <a:ext cx="139309" cy="172819"/>
            <a:chOff x="4971660" y="1569718"/>
            <a:chExt cx="144016" cy="144016"/>
          </a:xfrm>
          <a:solidFill>
            <a:schemeClr val="bg2">
              <a:lumMod val="60000"/>
              <a:lumOff val="40000"/>
            </a:schemeClr>
          </a:solidFill>
        </p:grpSpPr>
        <p:sp>
          <p:nvSpPr>
            <p:cNvPr id="41" name="椭圆 40"/>
            <p:cNvSpPr/>
            <p:nvPr/>
          </p:nvSpPr>
          <p:spPr>
            <a:xfrm>
              <a:off x="4971660" y="1569718"/>
              <a:ext cx="144016" cy="144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5">
                <a:solidFill>
                  <a:schemeClr val="bg2">
                    <a:lumMod val="20000"/>
                    <a:lumOff val="80000"/>
                  </a:schemeClr>
                </a:solidFill>
              </a:endParaRPr>
            </a:p>
          </p:txBody>
        </p:sp>
        <p:sp>
          <p:nvSpPr>
            <p:cNvPr id="42" name="椭圆 41"/>
            <p:cNvSpPr/>
            <p:nvPr/>
          </p:nvSpPr>
          <p:spPr>
            <a:xfrm>
              <a:off x="5005748" y="1603806"/>
              <a:ext cx="75840" cy="75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5">
                <a:solidFill>
                  <a:schemeClr val="bg2">
                    <a:lumMod val="20000"/>
                    <a:lumOff val="80000"/>
                  </a:schemeClr>
                </a:solidFill>
              </a:endParaRPr>
            </a:p>
          </p:txBody>
        </p:sp>
      </p:grpSp>
      <p:grpSp>
        <p:nvGrpSpPr>
          <p:cNvPr id="47" name="组合 46"/>
          <p:cNvGrpSpPr/>
          <p:nvPr/>
        </p:nvGrpSpPr>
        <p:grpSpPr>
          <a:xfrm>
            <a:off x="6671528" y="4466601"/>
            <a:ext cx="172819" cy="172819"/>
            <a:chOff x="4971660" y="1569718"/>
            <a:chExt cx="144016" cy="144016"/>
          </a:xfrm>
          <a:solidFill>
            <a:schemeClr val="bg2">
              <a:lumMod val="60000"/>
              <a:lumOff val="40000"/>
            </a:schemeClr>
          </a:solidFill>
        </p:grpSpPr>
        <p:sp>
          <p:nvSpPr>
            <p:cNvPr id="50" name="椭圆 49"/>
            <p:cNvSpPr/>
            <p:nvPr/>
          </p:nvSpPr>
          <p:spPr>
            <a:xfrm>
              <a:off x="4971660" y="1569718"/>
              <a:ext cx="144016" cy="144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5">
                <a:solidFill>
                  <a:schemeClr val="bg2">
                    <a:lumMod val="20000"/>
                    <a:lumOff val="80000"/>
                  </a:schemeClr>
                </a:solidFill>
              </a:endParaRPr>
            </a:p>
          </p:txBody>
        </p:sp>
        <p:sp>
          <p:nvSpPr>
            <p:cNvPr id="54" name="椭圆 53"/>
            <p:cNvSpPr/>
            <p:nvPr/>
          </p:nvSpPr>
          <p:spPr>
            <a:xfrm>
              <a:off x="5005748" y="1603806"/>
              <a:ext cx="75840" cy="75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15">
                <a:solidFill>
                  <a:schemeClr val="bg2">
                    <a:lumMod val="20000"/>
                    <a:lumOff val="80000"/>
                  </a:schemeClr>
                </a:solidFill>
              </a:endParaRPr>
            </a:p>
          </p:txBody>
        </p:sp>
      </p:grpSp>
      <p:sp>
        <p:nvSpPr>
          <p:cNvPr id="59" name="TextBox 39"/>
          <p:cNvSpPr txBox="1"/>
          <p:nvPr/>
        </p:nvSpPr>
        <p:spPr>
          <a:xfrm>
            <a:off x="4163055" y="4950417"/>
            <a:ext cx="2681292" cy="295466"/>
          </a:xfrm>
          <a:prstGeom prst="rect">
            <a:avLst/>
          </a:prstGeom>
          <a:noFill/>
        </p:spPr>
        <p:txBody>
          <a:bodyPr wrap="square" lIns="0" tIns="0" rIns="0" bIns="0" rtlCol="0">
            <a:spAutoFit/>
          </a:bodyPr>
          <a:lstStyle>
            <a:defPPr>
              <a:defRPr lang="zh-CN"/>
            </a:defPPr>
            <a:lvl1pPr>
              <a:defRPr sz="1920">
                <a:solidFill>
                  <a:schemeClr val="tx2"/>
                </a:solidFill>
                <a:latin typeface="思源黑体 CN Light" panose="020B0300000000000000" pitchFamily="34" charset="-122"/>
                <a:ea typeface="思源黑体 CN Light" panose="020B0300000000000000" pitchFamily="34" charset="-122"/>
              </a:defRPr>
            </a:lvl1pPr>
          </a:lstStyle>
          <a:p>
            <a:r>
              <a:rPr lang="zh-CN" altLang="en-US" dirty="0">
                <a:solidFill>
                  <a:schemeClr val="bg1"/>
                </a:solidFill>
              </a:rPr>
              <a:t>各模块功能设计与实现</a:t>
            </a:r>
          </a:p>
        </p:txBody>
      </p:sp>
      <p:sp>
        <p:nvSpPr>
          <p:cNvPr id="70" name="TextBox 41"/>
          <p:cNvSpPr txBox="1"/>
          <p:nvPr/>
        </p:nvSpPr>
        <p:spPr>
          <a:xfrm>
            <a:off x="7142572" y="4405277"/>
            <a:ext cx="2246650" cy="295466"/>
          </a:xfrm>
          <a:prstGeom prst="rect">
            <a:avLst/>
          </a:prstGeom>
          <a:noFill/>
        </p:spPr>
        <p:txBody>
          <a:bodyPr wrap="square" lIns="0" tIns="0" rIns="0" bIns="0" rtlCol="0">
            <a:spAutoFit/>
          </a:bodyPr>
          <a:lstStyle/>
          <a:p>
            <a:r>
              <a:rPr lang="zh-CN" altLang="en-US" sz="1920" dirty="0">
                <a:solidFill>
                  <a:schemeClr val="bg1"/>
                </a:solidFill>
                <a:latin typeface="思源黑体 CN Light" panose="020B0300000000000000" pitchFamily="34" charset="-122"/>
                <a:ea typeface="思源黑体 CN Light" panose="020B0300000000000000" pitchFamily="34" charset="-122"/>
              </a:rPr>
              <a:t>技术架构设计</a:t>
            </a:r>
          </a:p>
        </p:txBody>
      </p:sp>
      <p:sp>
        <p:nvSpPr>
          <p:cNvPr id="80" name="TextBox 9"/>
          <p:cNvSpPr txBox="1"/>
          <p:nvPr/>
        </p:nvSpPr>
        <p:spPr>
          <a:xfrm>
            <a:off x="3178630" y="2458552"/>
            <a:ext cx="5834742" cy="830580"/>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5400" dirty="0">
                <a:solidFill>
                  <a:schemeClr val="accent1"/>
                </a:solidFill>
                <a:latin typeface="思源黑体 CN Bold" panose="020B0800000000000000" pitchFamily="34" charset="-122"/>
                <a:ea typeface="思源黑体 CN Bold" panose="020B0800000000000000" pitchFamily="34" charset="-122"/>
              </a:rPr>
              <a:t>工作成果</a:t>
            </a:r>
          </a:p>
        </p:txBody>
      </p:sp>
      <p:sp>
        <p:nvSpPr>
          <p:cNvPr id="81" name="TextBox 17"/>
          <p:cNvSpPr txBox="1"/>
          <p:nvPr/>
        </p:nvSpPr>
        <p:spPr>
          <a:xfrm>
            <a:off x="4972675" y="1818458"/>
            <a:ext cx="2246650" cy="294640"/>
          </a:xfrm>
          <a:prstGeom prst="rect">
            <a:avLst/>
          </a:prstGeom>
          <a:noFill/>
        </p:spPr>
        <p:txBody>
          <a:bodyPr wrap="square" lIns="0" tIns="0" rIns="0" bIns="0" rtlCol="0">
            <a:spAutoFit/>
          </a:bodyPr>
          <a:lstStyle/>
          <a:p>
            <a:pPr algn="ctr"/>
            <a:r>
              <a:rPr lang="zh-CN" altLang="en-US" sz="1920" dirty="0">
                <a:solidFill>
                  <a:schemeClr val="tx1">
                    <a:lumMod val="65000"/>
                    <a:lumOff val="35000"/>
                  </a:schemeClr>
                </a:solidFill>
                <a:latin typeface="思源黑体 CN Light" panose="020B0300000000000000" pitchFamily="34" charset="-122"/>
                <a:ea typeface="思源黑体 CN Light" panose="020B0300000000000000" pitchFamily="34" charset="-122"/>
              </a:rPr>
              <a:t>第三部分</a:t>
            </a:r>
          </a:p>
        </p:txBody>
      </p:sp>
      <p:pic>
        <p:nvPicPr>
          <p:cNvPr id="100" name="图片 99"/>
          <p:cNvPicPr/>
          <p:nvPr/>
        </p:nvPicPr>
        <p:blipFill>
          <a:blip r:embed="rId3"/>
          <a:stretch>
            <a:fillRect/>
          </a:stretch>
        </p:blipFill>
        <p:spPr>
          <a:xfrm>
            <a:off x="5422900" y="355600"/>
            <a:ext cx="1346200" cy="1404620"/>
          </a:xfrm>
          <a:prstGeom prst="rect">
            <a:avLst/>
          </a:prstGeom>
          <a:noFill/>
          <a:ln w="9525">
            <a:noFill/>
          </a:ln>
        </p:spPr>
      </p:pic>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barn(outVertical)">
                                      <p:cBhvr>
                                        <p:cTn id="7" dur="500"/>
                                        <p:tgtEl>
                                          <p:spTgt spid="81"/>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barn(inVertical)">
                                      <p:cBhvr>
                                        <p:cTn id="11" dur="500"/>
                                        <p:tgtEl>
                                          <p:spTgt spid="80"/>
                                        </p:tgtEl>
                                      </p:cBhvr>
                                    </p:animEffect>
                                  </p:childTnLst>
                                </p:cTn>
                              </p:par>
                              <p:par>
                                <p:cTn id="12" presetID="16" presetClass="entr" presetSubtype="21" fill="hold"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barn(inVertical)">
                                      <p:cBhvr>
                                        <p:cTn id="14" dur="500"/>
                                        <p:tgtEl>
                                          <p:spTgt spid="3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800"/>
                                        <p:tgtEl>
                                          <p:spTgt spid="29"/>
                                        </p:tgtEl>
                                      </p:cBhvr>
                                    </p:animEffect>
                                  </p:childTnLst>
                                </p:cTn>
                              </p:par>
                            </p:childTnLst>
                          </p:cTn>
                        </p:par>
                        <p:par>
                          <p:cTn id="19" fill="hold">
                            <p:stCondLst>
                              <p:cond delay="2000"/>
                            </p:stCondLst>
                            <p:childTnLst>
                              <p:par>
                                <p:cTn id="20" presetID="23" presetClass="entr" presetSubtype="32"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strVal val="4*#ppt_w"/>
                                          </p:val>
                                        </p:tav>
                                        <p:tav tm="100000">
                                          <p:val>
                                            <p:strVal val="#ppt_w"/>
                                          </p:val>
                                        </p:tav>
                                      </p:tavLst>
                                    </p:anim>
                                    <p:anim calcmode="lin" valueType="num">
                                      <p:cBhvr>
                                        <p:cTn id="23" dur="500" fill="hold"/>
                                        <p:tgtEl>
                                          <p:spTgt spid="37"/>
                                        </p:tgtEl>
                                        <p:attrNameLst>
                                          <p:attrName>ppt_h</p:attrName>
                                        </p:attrNameLst>
                                      </p:cBhvr>
                                      <p:tavLst>
                                        <p:tav tm="0">
                                          <p:val>
                                            <p:strVal val="4*#ppt_h"/>
                                          </p:val>
                                        </p:tav>
                                        <p:tav tm="100000">
                                          <p:val>
                                            <p:strVal val="#ppt_h"/>
                                          </p:val>
                                        </p:tav>
                                      </p:tavLst>
                                    </p:anim>
                                  </p:childTnLst>
                                </p:cTn>
                              </p:par>
                              <p:par>
                                <p:cTn id="24" presetID="23" presetClass="entr" presetSubtype="32" fill="hold" nodeType="withEffect">
                                  <p:stCondLst>
                                    <p:cond delay="200"/>
                                  </p:stCondLst>
                                  <p:childTnLst>
                                    <p:set>
                                      <p:cBhvr>
                                        <p:cTn id="25" dur="1" fill="hold">
                                          <p:stCondLst>
                                            <p:cond delay="0"/>
                                          </p:stCondLst>
                                        </p:cTn>
                                        <p:tgtEl>
                                          <p:spTgt spid="40"/>
                                        </p:tgtEl>
                                        <p:attrNameLst>
                                          <p:attrName>style.visibility</p:attrName>
                                        </p:attrNameLst>
                                      </p:cBhvr>
                                      <p:to>
                                        <p:strVal val="visible"/>
                                      </p:to>
                                    </p:set>
                                    <p:anim calcmode="lin" valueType="num">
                                      <p:cBhvr>
                                        <p:cTn id="26" dur="500" fill="hold"/>
                                        <p:tgtEl>
                                          <p:spTgt spid="40"/>
                                        </p:tgtEl>
                                        <p:attrNameLst>
                                          <p:attrName>ppt_w</p:attrName>
                                        </p:attrNameLst>
                                      </p:cBhvr>
                                      <p:tavLst>
                                        <p:tav tm="0">
                                          <p:val>
                                            <p:strVal val="4*#ppt_w"/>
                                          </p:val>
                                        </p:tav>
                                        <p:tav tm="100000">
                                          <p:val>
                                            <p:strVal val="#ppt_w"/>
                                          </p:val>
                                        </p:tav>
                                      </p:tavLst>
                                    </p:anim>
                                    <p:anim calcmode="lin" valueType="num">
                                      <p:cBhvr>
                                        <p:cTn id="27" dur="500" fill="hold"/>
                                        <p:tgtEl>
                                          <p:spTgt spid="40"/>
                                        </p:tgtEl>
                                        <p:attrNameLst>
                                          <p:attrName>ppt_h</p:attrName>
                                        </p:attrNameLst>
                                      </p:cBhvr>
                                      <p:tavLst>
                                        <p:tav tm="0">
                                          <p:val>
                                            <p:strVal val="4*#ppt_h"/>
                                          </p:val>
                                        </p:tav>
                                        <p:tav tm="100000">
                                          <p:val>
                                            <p:strVal val="#ppt_h"/>
                                          </p:val>
                                        </p:tav>
                                      </p:tavLst>
                                    </p:anim>
                                  </p:childTnLst>
                                </p:cTn>
                              </p:par>
                              <p:par>
                                <p:cTn id="28" presetID="23" presetClass="entr" presetSubtype="32" fill="hold" nodeType="withEffect">
                                  <p:stCondLst>
                                    <p:cond delay="600"/>
                                  </p:stCondLst>
                                  <p:childTnLst>
                                    <p:set>
                                      <p:cBhvr>
                                        <p:cTn id="29" dur="1" fill="hold">
                                          <p:stCondLst>
                                            <p:cond delay="0"/>
                                          </p:stCondLst>
                                        </p:cTn>
                                        <p:tgtEl>
                                          <p:spTgt spid="47"/>
                                        </p:tgtEl>
                                        <p:attrNameLst>
                                          <p:attrName>style.visibility</p:attrName>
                                        </p:attrNameLst>
                                      </p:cBhvr>
                                      <p:to>
                                        <p:strVal val="visible"/>
                                      </p:to>
                                    </p:set>
                                    <p:anim calcmode="lin" valueType="num">
                                      <p:cBhvr>
                                        <p:cTn id="30" dur="500" fill="hold"/>
                                        <p:tgtEl>
                                          <p:spTgt spid="47"/>
                                        </p:tgtEl>
                                        <p:attrNameLst>
                                          <p:attrName>ppt_w</p:attrName>
                                        </p:attrNameLst>
                                      </p:cBhvr>
                                      <p:tavLst>
                                        <p:tav tm="0">
                                          <p:val>
                                            <p:strVal val="4*#ppt_w"/>
                                          </p:val>
                                        </p:tav>
                                        <p:tav tm="100000">
                                          <p:val>
                                            <p:strVal val="#ppt_w"/>
                                          </p:val>
                                        </p:tav>
                                      </p:tavLst>
                                    </p:anim>
                                    <p:anim calcmode="lin" valueType="num">
                                      <p:cBhvr>
                                        <p:cTn id="31" dur="500" fill="hold"/>
                                        <p:tgtEl>
                                          <p:spTgt spid="47"/>
                                        </p:tgtEl>
                                        <p:attrNameLst>
                                          <p:attrName>ppt_h</p:attrName>
                                        </p:attrNameLst>
                                      </p:cBhvr>
                                      <p:tavLst>
                                        <p:tav tm="0">
                                          <p:val>
                                            <p:strVal val="4*#ppt_h"/>
                                          </p:val>
                                        </p:tav>
                                        <p:tav tm="100000">
                                          <p:val>
                                            <p:strVal val="#ppt_h"/>
                                          </p:val>
                                        </p:tav>
                                      </p:tavLst>
                                    </p:anim>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left)">
                                      <p:cBhvr>
                                        <p:cTn id="35" dur="500"/>
                                        <p:tgtEl>
                                          <p:spTgt spid="36"/>
                                        </p:tgtEl>
                                      </p:cBhvr>
                                    </p:animEffect>
                                  </p:childTnLst>
                                </p:cTn>
                              </p:par>
                              <p:par>
                                <p:cTn id="36" presetID="22" presetClass="entr" presetSubtype="8" fill="hold" grpId="0" nodeType="withEffect">
                                  <p:stCondLst>
                                    <p:cond delay="200"/>
                                  </p:stCondLst>
                                  <p:childTnLst>
                                    <p:set>
                                      <p:cBhvr>
                                        <p:cTn id="37" dur="1" fill="hold">
                                          <p:stCondLst>
                                            <p:cond delay="0"/>
                                          </p:stCondLst>
                                        </p:cTn>
                                        <p:tgtEl>
                                          <p:spTgt spid="59"/>
                                        </p:tgtEl>
                                        <p:attrNameLst>
                                          <p:attrName>style.visibility</p:attrName>
                                        </p:attrNameLst>
                                      </p:cBhvr>
                                      <p:to>
                                        <p:strVal val="visible"/>
                                      </p:to>
                                    </p:set>
                                    <p:animEffect transition="in" filter="wipe(left)">
                                      <p:cBhvr>
                                        <p:cTn id="38" dur="500"/>
                                        <p:tgtEl>
                                          <p:spTgt spid="59"/>
                                        </p:tgtEl>
                                      </p:cBhvr>
                                    </p:animEffect>
                                  </p:childTnLst>
                                </p:cTn>
                              </p:par>
                              <p:par>
                                <p:cTn id="39" presetID="22" presetClass="entr" presetSubtype="8" fill="hold" grpId="0" nodeType="withEffect">
                                  <p:stCondLst>
                                    <p:cond delay="600"/>
                                  </p:stCondLst>
                                  <p:childTnLst>
                                    <p:set>
                                      <p:cBhvr>
                                        <p:cTn id="40" dur="1" fill="hold">
                                          <p:stCondLst>
                                            <p:cond delay="0"/>
                                          </p:stCondLst>
                                        </p:cTn>
                                        <p:tgtEl>
                                          <p:spTgt spid="70"/>
                                        </p:tgtEl>
                                        <p:attrNameLst>
                                          <p:attrName>style.visibility</p:attrName>
                                        </p:attrNameLst>
                                      </p:cBhvr>
                                      <p:to>
                                        <p:strVal val="visible"/>
                                      </p:to>
                                    </p:set>
                                    <p:animEffect transition="in" filter="wipe(left)">
                                      <p:cBhvr>
                                        <p:cTn id="41"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59" grpId="0"/>
      <p:bldP spid="70" grpId="0"/>
      <p:bldP spid="80" grpId="0"/>
      <p:bldP spid="8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系统模块设计</a:t>
            </a:r>
          </a:p>
        </p:txBody>
      </p:sp>
      <p:sp>
        <p:nvSpPr>
          <p:cNvPr id="5" name="文本框 4"/>
          <p:cNvSpPr txBox="1"/>
          <p:nvPr/>
        </p:nvSpPr>
        <p:spPr>
          <a:xfrm>
            <a:off x="601345" y="1194435"/>
            <a:ext cx="10989945" cy="1630045"/>
          </a:xfrm>
          <a:prstGeom prst="rect">
            <a:avLst/>
          </a:prstGeom>
          <a:noFill/>
          <a:ln w="9525">
            <a:noFill/>
          </a:ln>
        </p:spPr>
        <p:txBody>
          <a:bodyPr wrap="square">
            <a:spAutoFit/>
          </a:bodyPr>
          <a:lstStyle/>
          <a:p>
            <a:pPr indent="0"/>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系统功能模块划分如下</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a:t>
            </a:r>
          </a:p>
          <a:p>
            <a:pPr indent="0"/>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该智能检测子系统主要功能包括各项食品加工过程中的合规检测，主要功能包括人员合规检测、异常行为识别、陌生人检测、员工人脸信息管理、监控视频处理、违规信息上传以及违规信息查看等功能模块。</a:t>
            </a:r>
          </a:p>
          <a:p>
            <a:pPr indent="0"/>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89EC4B22-01F9-4A00-BF01-C82F314D8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402" y="3102928"/>
            <a:ext cx="8363196" cy="2839085"/>
          </a:xfrm>
          <a:prstGeom prst="rect">
            <a:avLst/>
          </a:prstGeom>
        </p:spPr>
      </p:pic>
    </p:spTree>
    <p:extLst>
      <p:ext uri="{BB962C8B-B14F-4D97-AF65-F5344CB8AC3E}">
        <p14:creationId xmlns:p14="http://schemas.microsoft.com/office/powerpoint/2010/main" val="111152120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WM_BEAUTIFY_ZORDER_FLAG_TAG" val="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1352</TotalTime>
  <Words>3398</Words>
  <Application>Microsoft Office PowerPoint</Application>
  <PresentationFormat>宽屏</PresentationFormat>
  <Paragraphs>170</Paragraphs>
  <Slides>28</Slides>
  <Notes>28</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28</vt:i4>
      </vt:variant>
    </vt:vector>
  </HeadingPairs>
  <TitlesOfParts>
    <vt:vector size="44" baseType="lpstr">
      <vt:lpstr>Impact MT Std</vt:lpstr>
      <vt:lpstr>Montserrat-Regular</vt:lpstr>
      <vt:lpstr>等线</vt:lpstr>
      <vt:lpstr>等线 Light</vt:lpstr>
      <vt:lpstr>黑体</vt:lpstr>
      <vt:lpstr>思源黑体 CN Bold</vt:lpstr>
      <vt:lpstr>思源黑体 CN Light</vt:lpstr>
      <vt:lpstr>思源黑体 CN Medium</vt:lpstr>
      <vt:lpstr>思源黑体 CN Normal</vt:lpstr>
      <vt:lpstr>微软雅黑</vt:lpstr>
      <vt:lpstr>Agency FB</vt:lpstr>
      <vt:lpstr>Arial</vt:lpstr>
      <vt:lpstr>Calibri</vt:lpstr>
      <vt:lpstr>Segoe UI</vt:lpstr>
      <vt:lpstr>Times New Roman</vt:lpstr>
      <vt:lpstr>Office 主题​​</vt:lpstr>
      <vt:lpstr>PowerPoint 演示文稿</vt:lpstr>
      <vt:lpstr>PowerPoint 演示文稿</vt:lpstr>
      <vt:lpstr>PowerPoint 演示文稿</vt:lpstr>
      <vt:lpstr>食品监管遇到的问题</vt:lpstr>
      <vt:lpstr>智慧监管：AI赋能</vt:lpstr>
      <vt:lpstr>PowerPoint 演示文稿</vt:lpstr>
      <vt:lpstr>关键技术</vt:lpstr>
      <vt:lpstr>PowerPoint 演示文稿</vt:lpstr>
      <vt:lpstr>系统模块设计</vt:lpstr>
      <vt:lpstr>系统技术架构</vt:lpstr>
      <vt:lpstr>目标检测</vt:lpstr>
      <vt:lpstr>PowerPoint 演示文稿</vt:lpstr>
      <vt:lpstr>PowerPoint 演示文稿</vt:lpstr>
      <vt:lpstr>Faster R-CNN</vt:lpstr>
      <vt:lpstr>区域建议网络</vt:lpstr>
      <vt:lpstr>输入输出优化</vt:lpstr>
      <vt:lpstr>PowerPoint 演示文稿</vt:lpstr>
      <vt:lpstr>PowerPoint 演示文稿</vt:lpstr>
      <vt:lpstr>PowerPoint 演示文稿</vt:lpstr>
      <vt:lpstr>人脸检测模型</vt:lpstr>
      <vt:lpstr>人脸识别模型</vt:lpstr>
      <vt:lpstr>PowerPoint 演示文稿</vt:lpstr>
      <vt:lpstr>PowerPoint 演示文稿</vt:lpstr>
      <vt:lpstr>PowerPoint 演示文稿</vt:lpstr>
      <vt:lpstr>多路视频输入输出</vt:lpstr>
      <vt:lpstr>违规信息查看</vt:lpstr>
      <vt:lpstr>主要创新点</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yfy</dc:creator>
  <cp:lastModifiedBy>yfy</cp:lastModifiedBy>
  <cp:revision>75</cp:revision>
  <dcterms:created xsi:type="dcterms:W3CDTF">2020-09-13T10:48:08Z</dcterms:created>
  <dcterms:modified xsi:type="dcterms:W3CDTF">2020-09-21T06:52:10Z</dcterms:modified>
</cp:coreProperties>
</file>